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5"/>
  </p:notesMasterIdLst>
  <p:sldIdLst>
    <p:sldId id="256" r:id="rId5"/>
    <p:sldId id="299" r:id="rId6"/>
    <p:sldId id="300" r:id="rId7"/>
    <p:sldId id="301" r:id="rId8"/>
    <p:sldId id="302" r:id="rId9"/>
    <p:sldId id="321" r:id="rId10"/>
    <p:sldId id="303" r:id="rId11"/>
    <p:sldId id="304" r:id="rId12"/>
    <p:sldId id="305" r:id="rId13"/>
    <p:sldId id="306" r:id="rId14"/>
    <p:sldId id="308" r:id="rId15"/>
    <p:sldId id="309" r:id="rId16"/>
    <p:sldId id="310" r:id="rId17"/>
    <p:sldId id="322" r:id="rId18"/>
    <p:sldId id="323" r:id="rId19"/>
    <p:sldId id="324" r:id="rId20"/>
    <p:sldId id="311" r:id="rId21"/>
    <p:sldId id="312" r:id="rId22"/>
    <p:sldId id="325" r:id="rId23"/>
    <p:sldId id="313" r:id="rId24"/>
    <p:sldId id="314" r:id="rId25"/>
    <p:sldId id="315" r:id="rId26"/>
    <p:sldId id="320" r:id="rId27"/>
    <p:sldId id="319" r:id="rId28"/>
    <p:sldId id="259" r:id="rId29"/>
    <p:sldId id="316" r:id="rId30"/>
    <p:sldId id="317" r:id="rId31"/>
    <p:sldId id="318" r:id="rId32"/>
    <p:sldId id="277" r:id="rId33"/>
    <p:sldId id="258" r:id="rId3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85" autoAdjust="0"/>
    <p:restoredTop sz="94660" autoAdjust="0"/>
  </p:normalViewPr>
  <p:slideViewPr>
    <p:cSldViewPr snapToGrid="0">
      <p:cViewPr varScale="1">
        <p:scale>
          <a:sx n="67" d="100"/>
          <a:sy n="67" d="100"/>
        </p:scale>
        <p:origin x="664" y="44"/>
      </p:cViewPr>
      <p:guideLst>
        <p:guide orient="horz" pos="2160"/>
        <p:guide pos="3840"/>
      </p:guideLst>
    </p:cSldViewPr>
  </p:slideViewPr>
  <p:outlineViewPr>
    <p:cViewPr>
      <p:scale>
        <a:sx n="33" d="100"/>
        <a:sy n="33" d="100"/>
      </p:scale>
      <p:origin x="0" y="-40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s>
</file>

<file path=ppt/media/image1.png>
</file>

<file path=ppt/media/image10.jp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D211A6-D643-4A72-BF15-64A62F419B93}" type="datetimeFigureOut">
              <a:rPr lang="it-IT" smtClean="0"/>
              <a:t>08/07/2022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2FCE19-9EF7-4E8C-9E2A-8907FB66DD8F}" type="slidenum">
              <a:rPr lang="it-IT" smtClean="0"/>
              <a:t>‹N›</a:t>
            </a:fld>
            <a:endParaRPr lang="it-IT"/>
          </a:p>
        </p:txBody>
      </p:sp>
    </p:spTree>
    <p:extLst>
      <p:ext uri="{BB962C8B-B14F-4D97-AF65-F5344CB8AC3E}">
        <p14:creationId xmlns:p14="http://schemas.microsoft.com/office/powerpoint/2010/main" val="1304772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p:spPr>
        <p:txBody>
          <a:bodyPr anchor="b"/>
          <a:lstStyle>
            <a:lvl1pPr algn="ctr">
              <a:defRPr sz="6000"/>
            </a:lvl1pPr>
          </a:lstStyle>
          <a:p>
            <a:r>
              <a:rPr lang="it-IT" dirty="0"/>
              <a:t>Fare clic per modificare lo stile del titolo</a:t>
            </a:r>
          </a:p>
        </p:txBody>
      </p:sp>
      <p:sp>
        <p:nvSpPr>
          <p:cNvPr id="3" name="Sottotito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Tree>
    <p:extLst>
      <p:ext uri="{BB962C8B-B14F-4D97-AF65-F5344CB8AC3E}">
        <p14:creationId xmlns:p14="http://schemas.microsoft.com/office/powerpoint/2010/main" val="3774998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p:txBody>
          <a:bodyPr/>
          <a:lstStyle/>
          <a:p>
            <a:fld id="{CA4AFE99-D1CA-4D64-8F4C-4E1B2D5B7D8B}" type="datetimeFigureOut">
              <a:rPr lang="it-IT" smtClean="0"/>
              <a:t>08/07/2022</a:t>
            </a:fld>
            <a:endParaRPr lang="it-IT"/>
          </a:p>
        </p:txBody>
      </p:sp>
      <p:sp>
        <p:nvSpPr>
          <p:cNvPr id="6" name="Segnaposto numero diapositiva 5"/>
          <p:cNvSpPr>
            <a:spLocks noGrp="1"/>
          </p:cNvSpPr>
          <p:nvPr>
            <p:ph type="sldNum" sz="quarter" idx="12"/>
          </p:nvPr>
        </p:nvSpPr>
        <p:spPr>
          <a:xfrm>
            <a:off x="3727516"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878232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p:txBody>
          <a:bodyPr/>
          <a:lstStyle/>
          <a:p>
            <a:fld id="{CA4AFE99-D1CA-4D64-8F4C-4E1B2D5B7D8B}" type="datetimeFigureOut">
              <a:rPr lang="it-IT" smtClean="0"/>
              <a:t>08/07/2022</a:t>
            </a:fld>
            <a:endParaRPr lang="it-IT"/>
          </a:p>
        </p:txBody>
      </p:sp>
      <p:sp>
        <p:nvSpPr>
          <p:cNvPr id="6" name="Segnaposto numero diapositiva 5"/>
          <p:cNvSpPr>
            <a:spLocks noGrp="1"/>
          </p:cNvSpPr>
          <p:nvPr>
            <p:ph type="sldNum" sz="quarter" idx="12"/>
          </p:nvPr>
        </p:nvSpPr>
        <p:spPr>
          <a:xfrm>
            <a:off x="3755796" y="6356349"/>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3824286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838200" y="1825625"/>
            <a:ext cx="10515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2686583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estazione sezion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16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838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6172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p:txBody>
          <a:bodyPr/>
          <a:lstStyle/>
          <a:p>
            <a:fld id="{CA4AFE99-D1CA-4D64-8F4C-4E1B2D5B7D8B}" type="datetimeFigureOut">
              <a:rPr lang="it-IT" smtClean="0"/>
              <a:t>08/07/2022</a:t>
            </a:fld>
            <a:endParaRPr lang="it-IT"/>
          </a:p>
        </p:txBody>
      </p:sp>
      <p:sp>
        <p:nvSpPr>
          <p:cNvPr id="7" name="Segnaposto numero diapositiva 6"/>
          <p:cNvSpPr>
            <a:spLocks noGrp="1"/>
          </p:cNvSpPr>
          <p:nvPr>
            <p:ph type="sldNum" sz="quarter" idx="12"/>
          </p:nvPr>
        </p:nvSpPr>
        <p:spPr>
          <a:xfrm>
            <a:off x="3906625"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785723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it-IT"/>
              <a:t>Fare clic per modificare lo stile del titolo</a:t>
            </a:r>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Segnaposto contenuto 3"/>
          <p:cNvSpPr>
            <a:spLocks noGrp="1"/>
          </p:cNvSpPr>
          <p:nvPr>
            <p:ph sz="half" idx="2"/>
          </p:nvPr>
        </p:nvSpPr>
        <p:spPr>
          <a:xfrm>
            <a:off x="839788" y="2505075"/>
            <a:ext cx="5157787"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Segnaposto contenuto 5"/>
          <p:cNvSpPr>
            <a:spLocks noGrp="1"/>
          </p:cNvSpPr>
          <p:nvPr>
            <p:ph sz="quarter" idx="4"/>
          </p:nvPr>
        </p:nvSpPr>
        <p:spPr>
          <a:xfrm>
            <a:off x="6172200" y="2505075"/>
            <a:ext cx="5183188"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p:txBody>
          <a:bodyPr/>
          <a:lstStyle/>
          <a:p>
            <a:fld id="{CA4AFE99-D1CA-4D64-8F4C-4E1B2D5B7D8B}" type="datetimeFigureOut">
              <a:rPr lang="it-IT" smtClean="0"/>
              <a:t>08/07/2022</a:t>
            </a:fld>
            <a:endParaRPr lang="it-IT"/>
          </a:p>
        </p:txBody>
      </p:sp>
      <p:sp>
        <p:nvSpPr>
          <p:cNvPr id="9" name="Segnaposto numero diapositiva 8"/>
          <p:cNvSpPr>
            <a:spLocks noGrp="1"/>
          </p:cNvSpPr>
          <p:nvPr>
            <p:ph type="sldNum" sz="quarter" idx="12"/>
          </p:nvPr>
        </p:nvSpPr>
        <p:spPr>
          <a:xfrm>
            <a:off x="3736942" y="6359034"/>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653158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p:txBody>
          <a:bodyPr/>
          <a:lstStyle/>
          <a:p>
            <a:fld id="{CA4AFE99-D1CA-4D64-8F4C-4E1B2D5B7D8B}" type="datetimeFigureOut">
              <a:rPr lang="it-IT" smtClean="0"/>
              <a:t>08/07/2022</a:t>
            </a:fld>
            <a:endParaRPr lang="it-IT"/>
          </a:p>
        </p:txBody>
      </p:sp>
      <p:sp>
        <p:nvSpPr>
          <p:cNvPr id="5" name="Segnaposto numero diapositiva 4"/>
          <p:cNvSpPr>
            <a:spLocks noGrp="1"/>
          </p:cNvSpPr>
          <p:nvPr>
            <p:ph type="sldNum" sz="quarter" idx="12"/>
          </p:nvPr>
        </p:nvSpPr>
        <p:spPr>
          <a:xfrm>
            <a:off x="3916052"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4225371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CA4AFE99-D1CA-4D64-8F4C-4E1B2D5B7D8B}" type="datetimeFigureOut">
              <a:rPr lang="it-IT" smtClean="0"/>
              <a:t>08/07/2022</a:t>
            </a:fld>
            <a:endParaRPr lang="it-IT"/>
          </a:p>
        </p:txBody>
      </p:sp>
      <p:sp>
        <p:nvSpPr>
          <p:cNvPr id="4" name="Segnaposto numero diapositiva 3"/>
          <p:cNvSpPr>
            <a:spLocks noGrp="1"/>
          </p:cNvSpPr>
          <p:nvPr>
            <p:ph type="sldNum" sz="quarter" idx="12"/>
          </p:nvPr>
        </p:nvSpPr>
        <p:spPr>
          <a:xfrm>
            <a:off x="3727515"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2907899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a:t>
            </a:r>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p:cNvSpPr>
            <a:spLocks noGrp="1"/>
          </p:cNvSpPr>
          <p:nvPr>
            <p:ph type="dt" sz="half" idx="10"/>
          </p:nvPr>
        </p:nvSpPr>
        <p:spPr/>
        <p:txBody>
          <a:bodyPr/>
          <a:lstStyle/>
          <a:p>
            <a:fld id="{CA4AFE99-D1CA-4D64-8F4C-4E1B2D5B7D8B}" type="datetimeFigureOut">
              <a:rPr lang="it-IT" smtClean="0"/>
              <a:t>08/07/2022</a:t>
            </a:fld>
            <a:endParaRPr lang="it-IT"/>
          </a:p>
        </p:txBody>
      </p:sp>
      <p:sp>
        <p:nvSpPr>
          <p:cNvPr id="7" name="Segnaposto numero diapositiva 6"/>
          <p:cNvSpPr>
            <a:spLocks noGrp="1"/>
          </p:cNvSpPr>
          <p:nvPr>
            <p:ph type="sldNum" sz="quarter" idx="12"/>
          </p:nvPr>
        </p:nvSpPr>
        <p:spPr>
          <a:xfrm>
            <a:off x="3736942"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3767097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a:t>
            </a:r>
          </a:p>
        </p:txBody>
      </p:sp>
      <p:sp>
        <p:nvSpPr>
          <p:cNvPr id="3" name="Segnaposto im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p:cNvSpPr>
            <a:spLocks noGrp="1"/>
          </p:cNvSpPr>
          <p:nvPr>
            <p:ph type="dt" sz="half" idx="10"/>
          </p:nvPr>
        </p:nvSpPr>
        <p:spPr/>
        <p:txBody>
          <a:bodyPr/>
          <a:lstStyle/>
          <a:p>
            <a:fld id="{CA4AFE99-D1CA-4D64-8F4C-4E1B2D5B7D8B}" type="datetimeFigureOut">
              <a:rPr lang="it-IT" smtClean="0"/>
              <a:t>08/07/2022</a:t>
            </a:fld>
            <a:endParaRPr lang="it-IT"/>
          </a:p>
        </p:txBody>
      </p:sp>
      <p:sp>
        <p:nvSpPr>
          <p:cNvPr id="7" name="Segnaposto numero diapositiva 6"/>
          <p:cNvSpPr>
            <a:spLocks noGrp="1"/>
          </p:cNvSpPr>
          <p:nvPr>
            <p:ph type="sldNum" sz="quarter" idx="12"/>
          </p:nvPr>
        </p:nvSpPr>
        <p:spPr>
          <a:xfrm>
            <a:off x="3811588" y="6368461"/>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833690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a:t>
            </a:r>
          </a:p>
        </p:txBody>
      </p:sp>
      <p:sp>
        <p:nvSpPr>
          <p:cNvPr id="3" name="Segnaposto tes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4AFE99-D1CA-4D64-8F4C-4E1B2D5B7D8B}" type="datetimeFigureOut">
              <a:rPr lang="it-IT" smtClean="0"/>
              <a:t>08/07/2022</a:t>
            </a:fld>
            <a:endParaRPr lang="it-IT"/>
          </a:p>
        </p:txBody>
      </p:sp>
      <p:sp>
        <p:nvSpPr>
          <p:cNvPr id="6" name="Segnaposto numero diapositiva 5"/>
          <p:cNvSpPr>
            <a:spLocks noGrp="1"/>
          </p:cNvSpPr>
          <p:nvPr>
            <p:ph type="sldNum" sz="quarter" idx="4"/>
          </p:nvPr>
        </p:nvSpPr>
        <p:spPr>
          <a:xfrm>
            <a:off x="3727516"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D52276-0E1A-4AAB-B55D-E7E0A4D0B40E}" type="slidenum">
              <a:rPr lang="it-IT" smtClean="0"/>
              <a:t>‹N›</a:t>
            </a:fld>
            <a:endParaRPr lang="it-IT"/>
          </a:p>
        </p:txBody>
      </p:sp>
    </p:spTree>
    <p:extLst>
      <p:ext uri="{BB962C8B-B14F-4D97-AF65-F5344CB8AC3E}">
        <p14:creationId xmlns:p14="http://schemas.microsoft.com/office/powerpoint/2010/main" val="32785314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590101"/>
            <a:ext cx="9144000" cy="2387600"/>
          </a:xfrm>
        </p:spPr>
        <p:txBody>
          <a:bodyPr>
            <a:normAutofit/>
          </a:bodyPr>
          <a:lstStyle/>
          <a:p>
            <a:r>
              <a:rPr lang="it-IT" dirty="0" err="1"/>
              <a:t>Introduction</a:t>
            </a:r>
            <a:r>
              <a:rPr lang="it-IT" dirty="0"/>
              <a:t> to </a:t>
            </a:r>
            <a:br>
              <a:rPr lang="it-IT" dirty="0"/>
            </a:br>
            <a:r>
              <a:rPr lang="it-IT" dirty="0"/>
              <a:t>Machine Learning </a:t>
            </a:r>
          </a:p>
        </p:txBody>
      </p:sp>
      <p:sp>
        <p:nvSpPr>
          <p:cNvPr id="3" name="Sottotitolo 2"/>
          <p:cNvSpPr>
            <a:spLocks noGrp="1"/>
          </p:cNvSpPr>
          <p:nvPr>
            <p:ph type="subTitle" idx="1"/>
          </p:nvPr>
        </p:nvSpPr>
        <p:spPr/>
        <p:txBody>
          <a:bodyPr>
            <a:normAutofit/>
          </a:bodyPr>
          <a:lstStyle/>
          <a:p>
            <a:r>
              <a:rPr lang="it-IT" i="1" dirty="0">
                <a:solidFill>
                  <a:srgbClr val="C00000"/>
                </a:solidFill>
              </a:rPr>
              <a:t>Francesco Pugliese, </a:t>
            </a:r>
            <a:r>
              <a:rPr lang="it-IT" i="1" dirty="0" err="1">
                <a:solidFill>
                  <a:srgbClr val="C00000"/>
                </a:solidFill>
              </a:rPr>
              <a:t>PhD</a:t>
            </a:r>
            <a:endParaRPr lang="it-IT" i="1" dirty="0">
              <a:solidFill>
                <a:srgbClr val="C00000"/>
              </a:solidFill>
            </a:endParaRPr>
          </a:p>
          <a:p>
            <a:r>
              <a:rPr lang="en-US" i="1" dirty="0">
                <a:solidFill>
                  <a:srgbClr val="C00000"/>
                </a:solidFill>
              </a:rPr>
              <a:t>neural1977@gmail.com</a:t>
            </a:r>
          </a:p>
          <a:p>
            <a:endParaRPr lang="it-IT" dirty="0"/>
          </a:p>
        </p:txBody>
      </p:sp>
    </p:spTree>
    <p:extLst>
      <p:ext uri="{BB962C8B-B14F-4D97-AF65-F5344CB8AC3E}">
        <p14:creationId xmlns:p14="http://schemas.microsoft.com/office/powerpoint/2010/main" val="9545130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413563" y="383559"/>
            <a:ext cx="3538533" cy="584775"/>
          </a:xfrm>
          <a:prstGeom prst="rect">
            <a:avLst/>
          </a:prstGeom>
          <a:noFill/>
        </p:spPr>
        <p:txBody>
          <a:bodyPr wrap="none" rtlCol="0">
            <a:spAutoFit/>
          </a:bodyPr>
          <a:lstStyle/>
          <a:p>
            <a:r>
              <a:rPr lang="en-GB" sz="3200" b="1" dirty="0">
                <a:latin typeface="+mj-lt"/>
                <a:ea typeface="+mj-ea"/>
                <a:cs typeface="+mj-cs"/>
              </a:rPr>
              <a:t>Supervised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4524315"/>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Avere la capacità di adattarsi a nuovi input e fare predizioni è un element fondamentale per </a:t>
            </a:r>
            <a:r>
              <a:rPr lang="en-GB" b="1">
                <a:latin typeface="Tahoma" panose="020B0604030504040204" pitchFamily="34" charset="0"/>
                <a:ea typeface="Tahoma" panose="020B0604030504040204" pitchFamily="34" charset="0"/>
                <a:cs typeface="Tahoma" panose="020B0604030504040204" pitchFamily="34" charset="0"/>
              </a:rPr>
              <a:t>la generalizzazione </a:t>
            </a:r>
            <a:r>
              <a:rPr lang="en-GB">
                <a:latin typeface="Tahoma" panose="020B0604030504040204" pitchFamily="34" charset="0"/>
                <a:ea typeface="Tahoma" panose="020B0604030504040204" pitchFamily="34" charset="0"/>
                <a:cs typeface="Tahoma" panose="020B0604030504040204" pitchFamily="34" charset="0"/>
              </a:rPr>
              <a:t>nel machine learning. Durante l'addestramento, vogliamo </a:t>
            </a:r>
            <a:r>
              <a:rPr lang="en-GB" b="1">
                <a:latin typeface="Tahoma" panose="020B0604030504040204" pitchFamily="34" charset="0"/>
                <a:ea typeface="Tahoma" panose="020B0604030504040204" pitchFamily="34" charset="0"/>
                <a:cs typeface="Tahoma" panose="020B0604030504040204" pitchFamily="34" charset="0"/>
              </a:rPr>
              <a:t>massimizzare la capacità di generalizzazione </a:t>
            </a:r>
            <a:r>
              <a:rPr lang="en-GB">
                <a:latin typeface="Tahoma" panose="020B0604030504040204" pitchFamily="34" charset="0"/>
                <a:ea typeface="Tahoma" panose="020B0604030504040204" pitchFamily="34" charset="0"/>
                <a:cs typeface="Tahoma" panose="020B0604030504040204" pitchFamily="34" charset="0"/>
              </a:rPr>
              <a:t>del modello, in modo tale che il modello supervisionato definisca la relazione sottostante e generale.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Se il modello è sovra-addestrato, possiamo causare over-fitting sugli esempi di training e il modello è incapace di adattarsi a nuovi dati provenienti dal mondo e mai visti prima.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Un effetto collaterale è essere consapevoli che la supervision che forniamo introduce un </a:t>
            </a:r>
            <a:r>
              <a:rPr lang="en-GB" b="1">
                <a:latin typeface="Tahoma" panose="020B0604030504040204" pitchFamily="34" charset="0"/>
                <a:ea typeface="Tahoma" panose="020B0604030504040204" pitchFamily="34" charset="0"/>
                <a:cs typeface="Tahoma" panose="020B0604030504040204" pitchFamily="34" charset="0"/>
              </a:rPr>
              <a:t>bias</a:t>
            </a:r>
            <a:r>
              <a:rPr lang="en-GB">
                <a:latin typeface="Tahoma" panose="020B0604030504040204" pitchFamily="34" charset="0"/>
                <a:ea typeface="Tahoma" panose="020B0604030504040204" pitchFamily="34" charset="0"/>
                <a:cs typeface="Tahoma" panose="020B0604030504040204" pitchFamily="34" charset="0"/>
              </a:rPr>
              <a:t> nell'apprendimento. Il modello può solo imitare ciò che ha visto, pertanto è importante mostrargli esempi di training </a:t>
            </a:r>
            <a:r>
              <a:rPr lang="en-GB" b="1">
                <a:latin typeface="Tahoma" panose="020B0604030504040204" pitchFamily="34" charset="0"/>
                <a:ea typeface="Tahoma" panose="020B0604030504040204" pitchFamily="34" charset="0"/>
                <a:cs typeface="Tahoma" panose="020B0604030504040204" pitchFamily="34" charset="0"/>
              </a:rPr>
              <a:t>affidabili e senza bias</a:t>
            </a:r>
            <a:r>
              <a:rPr lang="en-GB">
                <a:latin typeface="Tahoma" panose="020B0604030504040204" pitchFamily="34" charset="0"/>
                <a:ea typeface="Tahoma" panose="020B0604030504040204" pitchFamily="34" charset="0"/>
                <a:cs typeface="Tahoma" panose="020B0604030504040204" pitchFamily="34" charset="0"/>
              </a:rPr>
              <a: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Inoltre, il supervised learning richiede un sacco di dati prima di poter apprendere.</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Ottenere abbastanza dati etichettati affidabili è spesso la parte più costosa e spesso più difficile del supervised learning. (Per questo i </a:t>
            </a:r>
            <a:r>
              <a:rPr lang="en-GB" b="1">
                <a:latin typeface="Tahoma" panose="020B0604030504040204" pitchFamily="34" charset="0"/>
                <a:ea typeface="Tahoma" panose="020B0604030504040204" pitchFamily="34" charset="0"/>
                <a:cs typeface="Tahoma" panose="020B0604030504040204" pitchFamily="34" charset="0"/>
              </a:rPr>
              <a:t>dati sono definiti come il nuovo petrolio!</a:t>
            </a:r>
            <a:r>
              <a:rPr lang="en-GB">
                <a:latin typeface="Tahoma" panose="020B0604030504040204" pitchFamily="34" charset="0"/>
                <a:ea typeface="Tahoma" panose="020B0604030504040204" pitchFamily="34" charset="0"/>
                <a:cs typeface="Tahoma" panose="020B0604030504040204" pitchFamily="34" charset="0"/>
              </a:rPr>
              <a:t>)</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581144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987581" y="290267"/>
            <a:ext cx="3998595" cy="584775"/>
          </a:xfrm>
          <a:prstGeom prst="rect">
            <a:avLst/>
          </a:prstGeom>
          <a:noFill/>
        </p:spPr>
        <p:txBody>
          <a:bodyPr wrap="none" rtlCol="0">
            <a:spAutoFit/>
          </a:bodyPr>
          <a:lstStyle/>
          <a:p>
            <a:r>
              <a:rPr lang="en-GB" sz="3200" b="1" dirty="0">
                <a:latin typeface="+mj-lt"/>
                <a:ea typeface="+mj-ea"/>
                <a:cs typeface="+mj-cs"/>
              </a:rPr>
              <a:t>Unsupervised learning</a:t>
            </a:r>
          </a:p>
        </p:txBody>
      </p:sp>
      <p:pic>
        <p:nvPicPr>
          <p:cNvPr id="4" name="Picture 4">
            <a:extLst>
              <a:ext uri="{FF2B5EF4-FFF2-40B4-BE49-F238E27FC236}">
                <a16:creationId xmlns:a16="http://schemas.microsoft.com/office/drawing/2014/main" id="{06C030D0-2FCE-C844-9A8D-94741F8615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6752" y="1318242"/>
            <a:ext cx="8466083" cy="3837958"/>
          </a:xfrm>
          <a:prstGeom prst="rect">
            <a:avLst/>
          </a:prstGeom>
        </p:spPr>
      </p:pic>
    </p:spTree>
    <p:extLst>
      <p:ext uri="{BB962C8B-B14F-4D97-AF65-F5344CB8AC3E}">
        <p14:creationId xmlns:p14="http://schemas.microsoft.com/office/powerpoint/2010/main" val="126272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95198" y="315320"/>
            <a:ext cx="3998595" cy="584775"/>
          </a:xfrm>
          <a:prstGeom prst="rect">
            <a:avLst/>
          </a:prstGeom>
          <a:noFill/>
        </p:spPr>
        <p:txBody>
          <a:bodyPr wrap="none" rtlCol="0">
            <a:spAutoFit/>
          </a:bodyPr>
          <a:lstStyle/>
          <a:p>
            <a:r>
              <a:rPr lang="en-GB" sz="3200" b="1" dirty="0">
                <a:latin typeface="+mj-lt"/>
                <a:ea typeface="+mj-ea"/>
                <a:cs typeface="+mj-cs"/>
              </a:rPr>
              <a:t>Unsupervised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00384" y="1351051"/>
            <a:ext cx="10938510" cy="5909310"/>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Nell'unsupervised </a:t>
            </a:r>
            <a:r>
              <a:rPr lang="en-GB" dirty="0">
                <a:latin typeface="Tahoma" panose="020B0604030504040204" pitchFamily="34" charset="0"/>
                <a:ea typeface="Tahoma" panose="020B0604030504040204" pitchFamily="34" charset="0"/>
                <a:cs typeface="Tahoma" panose="020B0604030504040204" pitchFamily="34" charset="0"/>
              </a:rPr>
              <a:t>learning</a:t>
            </a:r>
            <a:r>
              <a:rPr lang="en-GB">
                <a:latin typeface="Tahoma" panose="020B0604030504040204" pitchFamily="34" charset="0"/>
                <a:ea typeface="Tahoma" panose="020B0604030504040204" pitchFamily="34" charset="0"/>
                <a:cs typeface="Tahoma" panose="020B0604030504040204" pitchFamily="34" charset="0"/>
              </a:rPr>
              <a:t>, ossia apprendimento non supervisionato, solo i dati di input sono fortiti come dataset. Ovvero non ci sono </a:t>
            </a:r>
            <a:r>
              <a:rPr lang="en-GB" b="1">
                <a:latin typeface="Tahoma" panose="020B0604030504040204" pitchFamily="34" charset="0"/>
                <a:ea typeface="Tahoma" panose="020B0604030504040204" pitchFamily="34" charset="0"/>
                <a:cs typeface="Tahoma" panose="020B0604030504040204" pitchFamily="34" charset="0"/>
              </a:rPr>
              <a:t>etichette </a:t>
            </a:r>
            <a:r>
              <a:rPr lang="en-GB">
                <a:latin typeface="Tahoma" panose="020B0604030504040204" pitchFamily="34" charset="0"/>
                <a:ea typeface="Tahoma" panose="020B0604030504040204" pitchFamily="34" charset="0"/>
                <a:cs typeface="Tahoma" panose="020B0604030504040204" pitchFamily="34" charset="0"/>
              </a:rPr>
              <a:t>da prendere come esempi di output per il modello. Tuttavia è soprendentemente utile sapere che c'è anche in questo caso la possibilità di trovare molti pattern (schemi) interessanti e complessi anche in presenza di dati senza etichette.</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Un esempio di apprendimento non supervisionato è nella vita reale e potrebber essere </a:t>
            </a:r>
            <a:r>
              <a:rPr lang="en-GB" b="1">
                <a:latin typeface="Tahoma" panose="020B0604030504040204" pitchFamily="34" charset="0"/>
                <a:ea typeface="Tahoma" panose="020B0604030504040204" pitchFamily="34" charset="0"/>
                <a:cs typeface="Tahoma" panose="020B0604030504040204" pitchFamily="34" charset="0"/>
              </a:rPr>
              <a:t>ordinare differenti monete di diverso colore in pile separate. </a:t>
            </a:r>
            <a:r>
              <a:rPr lang="en-GB">
                <a:latin typeface="Tahoma" panose="020B0604030504040204" pitchFamily="34" charset="0"/>
                <a:ea typeface="Tahoma" panose="020B0604030504040204" pitchFamily="34" charset="0"/>
                <a:cs typeface="Tahoma" panose="020B0604030504040204" pitchFamily="34" charset="0"/>
              </a:rPr>
              <a:t>Nessuno penserebbe a come le state separando, tuttavia semplicemente guardando alle loro feature come i colori potresti osservare quali monete sono associate allo stesso colore e quali di esse vanno clusterizzate all'interno del Gruppo corretto.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L'Unsupervised learning può essere molto </a:t>
            </a:r>
            <a:r>
              <a:rPr lang="en-GB" b="1">
                <a:latin typeface="Tahoma" panose="020B0604030504040204" pitchFamily="34" charset="0"/>
                <a:ea typeface="Tahoma" panose="020B0604030504040204" pitchFamily="34" charset="0"/>
                <a:cs typeface="Tahoma" panose="020B0604030504040204" pitchFamily="34" charset="0"/>
              </a:rPr>
              <a:t>più difficile </a:t>
            </a:r>
            <a:r>
              <a:rPr lang="en-GB">
                <a:latin typeface="Tahoma" panose="020B0604030504040204" pitchFamily="34" charset="0"/>
                <a:ea typeface="Tahoma" panose="020B0604030504040204" pitchFamily="34" charset="0"/>
                <a:cs typeface="Tahoma" panose="020B0604030504040204" pitchFamily="34" charset="0"/>
              </a:rPr>
              <a:t>del supervised </a:t>
            </a:r>
            <a:r>
              <a:rPr lang="en-GB" dirty="0">
                <a:latin typeface="Tahoma" panose="020B0604030504040204" pitchFamily="34" charset="0"/>
                <a:ea typeface="Tahoma" panose="020B0604030504040204" pitchFamily="34" charset="0"/>
                <a:cs typeface="Tahoma" panose="020B0604030504040204" pitchFamily="34" charset="0"/>
              </a:rPr>
              <a:t>learning</a:t>
            </a:r>
            <a:r>
              <a:rPr lang="en-GB">
                <a:latin typeface="Tahoma" panose="020B0604030504040204" pitchFamily="34" charset="0"/>
                <a:ea typeface="Tahoma" panose="020B0604030504040204" pitchFamily="34" charset="0"/>
                <a:cs typeface="Tahoma" panose="020B0604030504040204" pitchFamily="34" charset="0"/>
              </a:rPr>
              <a:t>, dal momento che la rimozione della supervisione può portare ad un problema che è diventato meno definite.</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Si parte da uno </a:t>
            </a:r>
            <a:r>
              <a:rPr lang="en-GB" b="1">
                <a:latin typeface="Tahoma" panose="020B0604030504040204" pitchFamily="34" charset="0"/>
                <a:ea typeface="Tahoma" panose="020B0604030504040204" pitchFamily="34" charset="0"/>
                <a:cs typeface="Tahoma" panose="020B0604030504040204" pitchFamily="34" charset="0"/>
              </a:rPr>
              <a:t>stato pulito</a:t>
            </a:r>
            <a:r>
              <a:rPr lang="en-GB">
                <a:latin typeface="Tahoma" panose="020B0604030504040204" pitchFamily="34" charset="0"/>
                <a:ea typeface="Tahoma" panose="020B0604030504040204" pitchFamily="34" charset="0"/>
                <a:cs typeface="Tahoma" panose="020B0604030504040204" pitchFamily="34" charset="0"/>
              </a:rPr>
              <a:t> (</a:t>
            </a:r>
            <a:r>
              <a:rPr lang="en-GB" b="1">
                <a:latin typeface="Tahoma" panose="020B0604030504040204" pitchFamily="34" charset="0"/>
                <a:ea typeface="Tahoma" panose="020B0604030504040204" pitchFamily="34" charset="0"/>
                <a:cs typeface="Tahoma" panose="020B0604030504040204" pitchFamily="34" charset="0"/>
              </a:rPr>
              <a:t>clean slate</a:t>
            </a:r>
            <a:r>
              <a:rPr lang="en-GB">
                <a:latin typeface="Tahoma" panose="020B0604030504040204" pitchFamily="34" charset="0"/>
                <a:ea typeface="Tahoma" panose="020B0604030504040204" pitchFamily="34" charset="0"/>
                <a:cs typeface="Tahoma" panose="020B0604030504040204" pitchFamily="34" charset="0"/>
              </a:rPr>
              <a:t>) con meno bias e ci si potrebbe anche trovare in uno nuovo, un miglior modo per risolvere il problema. Quindi, ecco perchè l'unsupervised learning è anche conosciuto come </a:t>
            </a:r>
            <a:r>
              <a:rPr lang="en-GB" b="1">
                <a:latin typeface="Tahoma" panose="020B0604030504040204" pitchFamily="34" charset="0"/>
                <a:ea typeface="Tahoma" panose="020B0604030504040204" pitchFamily="34" charset="0"/>
                <a:cs typeface="Tahoma" panose="020B0604030504040204" pitchFamily="34" charset="0"/>
              </a:rPr>
              <a:t>"scoperta della conoscenza" (knowledge discovery)</a:t>
            </a:r>
            <a:r>
              <a:rPr lang="en-GB">
                <a:latin typeface="Tahoma" panose="020B0604030504040204" pitchFamily="34" charset="0"/>
                <a:ea typeface="Tahoma" panose="020B0604030504040204" pitchFamily="34" charset="0"/>
                <a:cs typeface="Tahoma" panose="020B0604030504040204" pitchFamily="34" charset="0"/>
              </a:rPr>
              <a:t>. L'apprendimento non supervisionato è molto utile quando si esegue una analisi dei dati </a:t>
            </a:r>
            <a:r>
              <a:rPr lang="en-GB" b="1">
                <a:latin typeface="Tahoma" panose="020B0604030504040204" pitchFamily="34" charset="0"/>
                <a:ea typeface="Tahoma" panose="020B0604030504040204" pitchFamily="34" charset="0"/>
                <a:cs typeface="Tahoma" panose="020B0604030504040204" pitchFamily="34" charset="0"/>
              </a:rPr>
              <a:t>"Esplorativa" (EDA - Exploratory Data Analysis).</a:t>
            </a:r>
            <a:endParaRPr lang="en-GB" b="1" dirty="0">
              <a:latin typeface="Tahoma" panose="020B0604030504040204" pitchFamily="34" charset="0"/>
              <a:ea typeface="Tahoma" panose="020B0604030504040204" pitchFamily="34" charset="0"/>
              <a:cs typeface="Tahoma" panose="020B0604030504040204" pitchFamily="34" charset="0"/>
            </a:endParaRPr>
          </a:p>
          <a:p>
            <a:r>
              <a:rPr lang="en-GB" dirty="0">
                <a:latin typeface="Tahoma" panose="020B0604030504040204" pitchFamily="34" charset="0"/>
                <a:ea typeface="Tahoma" panose="020B0604030504040204" pitchFamily="34" charset="0"/>
                <a:cs typeface="Tahoma" panose="020B0604030504040204" pitchFamily="34" charset="0"/>
              </a:rPr>
              <a:t> </a:t>
            </a:r>
          </a:p>
          <a:p>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3271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2487300" y="520185"/>
            <a:ext cx="8242128" cy="584775"/>
          </a:xfrm>
          <a:prstGeom prst="rect">
            <a:avLst/>
          </a:prstGeom>
          <a:noFill/>
        </p:spPr>
        <p:txBody>
          <a:bodyPr wrap="none" rtlCol="0">
            <a:spAutoFit/>
          </a:bodyPr>
          <a:lstStyle/>
          <a:p>
            <a:r>
              <a:rPr lang="en-GB" sz="3200" b="1">
                <a:latin typeface="+mj-lt"/>
                <a:ea typeface="+mj-ea"/>
                <a:cs typeface="+mj-cs"/>
              </a:rPr>
              <a:t>Tecniche di Apprendimento non Supervisionato</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954975" y="1428670"/>
            <a:ext cx="10938510" cy="3416320"/>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Alcuni tipi di apprendimento non supervisionato sono: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Clustering (Cluster Analysis)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Stima della Densità (Density estimation)</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Riduzione della Dimensionalità (Dimensionality reduction)</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Modelli a Variabili Latenti (Latent variable models)</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Individuazione delle Anomalie (Anomaly detection)</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Tecniche più complesse di apprendimento non supervisionato implicano l'uso delle reti neurali come gli come gli </a:t>
            </a:r>
            <a:r>
              <a:rPr lang="en-GB" b="1">
                <a:latin typeface="Tahoma" panose="020B0604030504040204" pitchFamily="34" charset="0"/>
                <a:ea typeface="Tahoma" panose="020B0604030504040204" pitchFamily="34" charset="0"/>
                <a:cs typeface="Tahoma" panose="020B0604030504040204" pitchFamily="34" charset="0"/>
              </a:rPr>
              <a:t>Auto-encoders</a:t>
            </a:r>
            <a:r>
              <a:rPr lang="en-GB">
                <a:latin typeface="Tahoma" panose="020B0604030504040204" pitchFamily="34" charset="0"/>
                <a:ea typeface="Tahoma" panose="020B0604030504040204" pitchFamily="34" charset="0"/>
                <a:cs typeface="Tahoma" panose="020B0604030504040204" pitchFamily="34" charset="0"/>
              </a:rPr>
              <a:t> e le </a:t>
            </a:r>
            <a:r>
              <a:rPr lang="en-GB" b="1" dirty="0">
                <a:latin typeface="Tahoma" panose="020B0604030504040204" pitchFamily="34" charset="0"/>
                <a:ea typeface="Tahoma" panose="020B0604030504040204" pitchFamily="34" charset="0"/>
                <a:cs typeface="Tahoma" panose="020B0604030504040204" pitchFamily="34" charset="0"/>
              </a:rPr>
              <a:t>Deep Belief Networks</a:t>
            </a:r>
          </a:p>
          <a:p>
            <a:endParaRPr lang="en-GB" dirty="0">
              <a:latin typeface="Tahoma" panose="020B0604030504040204" pitchFamily="34" charset="0"/>
              <a:ea typeface="Tahoma" panose="020B0604030504040204" pitchFamily="34" charset="0"/>
              <a:cs typeface="Tahoma" panose="020B0604030504040204" pitchFamily="34" charset="0"/>
            </a:endParaRPr>
          </a:p>
          <a:p>
            <a:r>
              <a:rPr lang="en-GB" dirty="0">
                <a:latin typeface="Tahoma" panose="020B0604030504040204" pitchFamily="34" charset="0"/>
                <a:ea typeface="Tahoma" panose="020B0604030504040204" pitchFamily="34" charset="0"/>
                <a:cs typeface="Tahoma" panose="020B0604030504040204" pitchFamily="34" charset="0"/>
              </a:rPr>
              <a:t> </a:t>
            </a:r>
          </a:p>
          <a:p>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320871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2487300" y="520185"/>
            <a:ext cx="8242128" cy="584775"/>
          </a:xfrm>
          <a:prstGeom prst="rect">
            <a:avLst/>
          </a:prstGeom>
          <a:noFill/>
        </p:spPr>
        <p:txBody>
          <a:bodyPr wrap="none" rtlCol="0">
            <a:spAutoFit/>
          </a:bodyPr>
          <a:lstStyle/>
          <a:p>
            <a:r>
              <a:rPr lang="en-GB" sz="3200" b="1">
                <a:latin typeface="+mj-lt"/>
                <a:ea typeface="+mj-ea"/>
                <a:cs typeface="+mj-cs"/>
              </a:rPr>
              <a:t>Tecniche di Apprendimento non Supervisionato</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224589" y="1428670"/>
            <a:ext cx="12118074" cy="5355312"/>
          </a:xfrm>
          <a:prstGeom prst="rect">
            <a:avLst/>
          </a:prstGeom>
          <a:noFill/>
        </p:spPr>
        <p:txBody>
          <a:bodyPr wrap="square" rtlCol="0">
            <a:spAutoFit/>
          </a:bodyPr>
          <a:lstStyle/>
          <a:p>
            <a:pPr marL="742950" lvl="1" indent="-285750" algn="just">
              <a:buFont typeface="Wingdings"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Dimensionality Reduction: </a:t>
            </a:r>
            <a:r>
              <a:rPr lang="en-GB">
                <a:latin typeface="Tahoma" panose="020B0604030504040204" pitchFamily="34" charset="0"/>
                <a:ea typeface="Tahoma" panose="020B0604030504040204" pitchFamily="34" charset="0"/>
                <a:cs typeface="Tahoma" panose="020B0604030504040204" pitchFamily="34" charset="0"/>
              </a:rPr>
              <a:t>si tratta di una tecnica di trasformazione dei dati fra uno spazio ad alta dimensionalità verso uno spazio a bassa dimensionalità in modo che la rappresentazione a bassa dimensionalità mantenga comunque alcune proprietà significative dei dati originali. Lavorando su spazi ad alta dimensionalità che possono essere non desiderabili per varie ragioni, i dati grezzi sono spesso sparsi come conseguenza del fatto che analizzare i dati può essere spesso </a:t>
            </a:r>
            <a:r>
              <a:rPr lang="en-GB" b="1">
                <a:latin typeface="Tahoma" panose="020B0604030504040204" pitchFamily="34" charset="0"/>
                <a:ea typeface="Tahoma" panose="020B0604030504040204" pitchFamily="34" charset="0"/>
                <a:cs typeface="Tahoma" panose="020B0604030504040204" pitchFamily="34" charset="0"/>
              </a:rPr>
              <a:t>computazionalmente intrattabile </a:t>
            </a:r>
            <a:r>
              <a:rPr lang="en-GB">
                <a:latin typeface="Tahoma" panose="020B0604030504040204" pitchFamily="34" charset="0"/>
                <a:ea typeface="Tahoma" panose="020B0604030504040204" pitchFamily="34" charset="0"/>
                <a:cs typeface="Tahoma" panose="020B0604030504040204" pitchFamily="34" charset="0"/>
              </a:rPr>
              <a:t>(difficile da controllare e gestire). I metodi più comuni sono la </a:t>
            </a:r>
            <a:r>
              <a:rPr lang="en-GB" b="1">
                <a:latin typeface="Tahoma" panose="020B0604030504040204" pitchFamily="34" charset="0"/>
                <a:ea typeface="Tahoma" panose="020B0604030504040204" pitchFamily="34" charset="0"/>
                <a:cs typeface="Tahoma" panose="020B0604030504040204" pitchFamily="34" charset="0"/>
              </a:rPr>
              <a:t>PCA</a:t>
            </a:r>
            <a:r>
              <a:rPr lang="en-GB">
                <a:latin typeface="Tahoma" panose="020B0604030504040204" pitchFamily="34" charset="0"/>
                <a:ea typeface="Tahoma" panose="020B0604030504040204" pitchFamily="34" charset="0"/>
                <a:cs typeface="Tahoma" panose="020B0604030504040204" pitchFamily="34" charset="0"/>
              </a:rPr>
              <a:t> che cerca una combinazione di feature che catturano bene la varianza delle feature originali (es. decomposizione di segnali in componenti con la matrix factorization), le proiezioni casuali (</a:t>
            </a:r>
            <a:r>
              <a:rPr lang="en-GB" b="1">
                <a:latin typeface="Tahoma" panose="020B0604030504040204" pitchFamily="34" charset="0"/>
                <a:ea typeface="Tahoma" panose="020B0604030504040204" pitchFamily="34" charset="0"/>
                <a:cs typeface="Tahoma" panose="020B0604030504040204" pitchFamily="34" charset="0"/>
              </a:rPr>
              <a:t>Random Projections</a:t>
            </a:r>
            <a:r>
              <a:rPr lang="en-GB">
                <a:latin typeface="Tahoma" panose="020B0604030504040204" pitchFamily="34" charset="0"/>
                <a:ea typeface="Tahoma" panose="020B0604030504040204" pitchFamily="34" charset="0"/>
                <a:cs typeface="Tahoma" panose="020B0604030504040204" pitchFamily="34" charset="0"/>
              </a:rPr>
              <a:t>) che forniscono parecchi strumenti per la riduzione dei dati attraverso proiezioni casuali, e la </a:t>
            </a:r>
            <a:r>
              <a:rPr lang="en-GB" b="1">
                <a:latin typeface="Tahoma" panose="020B0604030504040204" pitchFamily="34" charset="0"/>
                <a:ea typeface="Tahoma" panose="020B0604030504040204" pitchFamily="34" charset="0"/>
                <a:cs typeface="Tahoma" panose="020B0604030504040204" pitchFamily="34" charset="0"/>
              </a:rPr>
              <a:t>Feature Agglomeration </a:t>
            </a:r>
            <a:r>
              <a:rPr lang="en-GB">
                <a:latin typeface="Tahoma" panose="020B0604030504040204" pitchFamily="34" charset="0"/>
                <a:ea typeface="Tahoma" panose="020B0604030504040204" pitchFamily="34" charset="0"/>
                <a:cs typeface="Tahoma" panose="020B0604030504040204" pitchFamily="34" charset="0"/>
              </a:rPr>
              <a:t>che applica un </a:t>
            </a:r>
            <a:r>
              <a:rPr lang="en-GB" b="1">
                <a:latin typeface="Tahoma" panose="020B0604030504040204" pitchFamily="34" charset="0"/>
                <a:ea typeface="Tahoma" panose="020B0604030504040204" pitchFamily="34" charset="0"/>
                <a:cs typeface="Tahoma" panose="020B0604030504040204" pitchFamily="34" charset="0"/>
              </a:rPr>
              <a:t>Clustering Gerarchico </a:t>
            </a:r>
            <a:r>
              <a:rPr lang="en-GB">
                <a:latin typeface="Tahoma" panose="020B0604030504040204" pitchFamily="34" charset="0"/>
                <a:ea typeface="Tahoma" panose="020B0604030504040204" pitchFamily="34" charset="0"/>
                <a:cs typeface="Tahoma" panose="020B0604030504040204" pitchFamily="34" charset="0"/>
              </a:rPr>
              <a:t>per raggruppare insieme feature che si comportano allo stesso modo. </a:t>
            </a:r>
          </a:p>
          <a:p>
            <a:pPr marL="742950" lvl="1" indent="-285750" algn="just">
              <a:buFont typeface="Wingdings"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Latent Variable Models: </a:t>
            </a:r>
            <a:r>
              <a:rPr lang="en-GB">
                <a:latin typeface="Tahoma" panose="020B0604030504040204" pitchFamily="34" charset="0"/>
                <a:ea typeface="Tahoma" panose="020B0604030504040204" pitchFamily="34" charset="0"/>
                <a:cs typeface="Tahoma" panose="020B0604030504040204" pitchFamily="34" charset="0"/>
              </a:rPr>
              <a:t>che mettono in relazione un insieme di variabili osservate (anche chiamate variabili manifeste) ad un insieme di variabili latenti, ossia variabili che non possono essere direttamente osservate, ma piuttosto inferite attraverso modelli matematici delle variabili osservabili. Si assume che la risposta sugli indicatori o variabili manifeste sono il risultato della posizione degli individui sulle variabili latenti. Esistono diversi tipi di latent variable model a seconda del fatto che le variabili manifeste e le variabili tanenti siano categoriche o continue. Nella </a:t>
            </a:r>
            <a:r>
              <a:rPr lang="en-GB" b="1">
                <a:latin typeface="Tahoma" panose="020B0604030504040204" pitchFamily="34" charset="0"/>
                <a:ea typeface="Tahoma" panose="020B0604030504040204" pitchFamily="34" charset="0"/>
                <a:cs typeface="Tahoma" panose="020B0604030504040204" pitchFamily="34" charset="0"/>
              </a:rPr>
              <a:t>Factor Analysis </a:t>
            </a:r>
            <a:r>
              <a:rPr lang="en-GB">
                <a:latin typeface="Tahoma" panose="020B0604030504040204" pitchFamily="34" charset="0"/>
                <a:ea typeface="Tahoma" panose="020B0604030504040204" pitchFamily="34" charset="0"/>
                <a:cs typeface="Tahoma" panose="020B0604030504040204" pitchFamily="34" charset="0"/>
              </a:rPr>
              <a:t>e la </a:t>
            </a:r>
            <a:r>
              <a:rPr lang="en-GB" b="1">
                <a:latin typeface="Tahoma" panose="020B0604030504040204" pitchFamily="34" charset="0"/>
                <a:ea typeface="Tahoma" panose="020B0604030504040204" pitchFamily="34" charset="0"/>
                <a:cs typeface="Tahoma" panose="020B0604030504040204" pitchFamily="34" charset="0"/>
              </a:rPr>
              <a:t>Latent Trait Analysis, </a:t>
            </a:r>
            <a:r>
              <a:rPr lang="en-GB">
                <a:latin typeface="Tahoma" panose="020B0604030504040204" pitchFamily="34" charset="0"/>
                <a:ea typeface="Tahoma" panose="020B0604030504040204" pitchFamily="34" charset="0"/>
                <a:cs typeface="Tahoma" panose="020B0604030504040204" pitchFamily="34" charset="0"/>
              </a:rPr>
              <a:t>sia le variabili latent sono continue e normalmente distribuite (secondo la normale) mentre nella </a:t>
            </a:r>
            <a:r>
              <a:rPr lang="en-GB" b="1">
                <a:latin typeface="Tahoma" panose="020B0604030504040204" pitchFamily="34" charset="0"/>
                <a:ea typeface="Tahoma" panose="020B0604030504040204" pitchFamily="34" charset="0"/>
                <a:cs typeface="Tahoma" panose="020B0604030504040204" pitchFamily="34" charset="0"/>
              </a:rPr>
              <a:t>Latent Profile Analysis </a:t>
            </a:r>
            <a:r>
              <a:rPr lang="en-GB">
                <a:latin typeface="Tahoma" panose="020B0604030504040204" pitchFamily="34" charset="0"/>
                <a:ea typeface="Tahoma" panose="020B0604030504040204" pitchFamily="34" charset="0"/>
                <a:cs typeface="Tahoma" panose="020B0604030504040204" pitchFamily="34" charset="0"/>
              </a:rPr>
              <a:t>e nella </a:t>
            </a:r>
            <a:r>
              <a:rPr lang="en-GB" b="1">
                <a:latin typeface="Tahoma" panose="020B0604030504040204" pitchFamily="34" charset="0"/>
                <a:ea typeface="Tahoma" panose="020B0604030504040204" pitchFamily="34" charset="0"/>
                <a:cs typeface="Tahoma" panose="020B0604030504040204" pitchFamily="34" charset="0"/>
              </a:rPr>
              <a:t>Latent Class Analysis </a:t>
            </a:r>
            <a:r>
              <a:rPr lang="en-GB">
                <a:latin typeface="Tahoma" panose="020B0604030504040204" pitchFamily="34" charset="0"/>
                <a:ea typeface="Tahoma" panose="020B0604030504040204" pitchFamily="34" charset="0"/>
                <a:cs typeface="Tahoma" panose="020B0604030504040204" pitchFamily="34" charset="0"/>
              </a:rPr>
              <a:t>le variabili hanno una distibuzione multinomiale, che è una generalizzazione della distribuzione binomiale. </a:t>
            </a:r>
            <a:r>
              <a:rPr lang="en-GB" b="1">
                <a:latin typeface="Tahoma" panose="020B0604030504040204" pitchFamily="34" charset="0"/>
                <a:ea typeface="Tahoma" panose="020B0604030504040204" pitchFamily="34" charset="0"/>
                <a:cs typeface="Tahoma" panose="020B0604030504040204" pitchFamily="34" charset="0"/>
              </a:rPr>
              <a:t> </a:t>
            </a:r>
            <a:endParaRPr lang="en-GB"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6017043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2487300" y="520185"/>
            <a:ext cx="8242128" cy="584775"/>
          </a:xfrm>
          <a:prstGeom prst="rect">
            <a:avLst/>
          </a:prstGeom>
          <a:noFill/>
        </p:spPr>
        <p:txBody>
          <a:bodyPr wrap="none" rtlCol="0">
            <a:spAutoFit/>
          </a:bodyPr>
          <a:lstStyle/>
          <a:p>
            <a:r>
              <a:rPr lang="en-GB" sz="3200" b="1">
                <a:latin typeface="+mj-lt"/>
                <a:ea typeface="+mj-ea"/>
                <a:cs typeface="+mj-cs"/>
              </a:rPr>
              <a:t>Tecniche di Apprendimento non Supervisionato</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224589" y="1428670"/>
            <a:ext cx="12118074" cy="5355312"/>
          </a:xfrm>
          <a:prstGeom prst="rect">
            <a:avLst/>
          </a:prstGeom>
          <a:noFill/>
        </p:spPr>
        <p:txBody>
          <a:bodyPr wrap="square" rtlCol="0">
            <a:spAutoFit/>
          </a:bodyPr>
          <a:lstStyle/>
          <a:p>
            <a:pPr marL="742950" lvl="1" indent="-285750">
              <a:buFont typeface="Wingdings"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Clustering: </a:t>
            </a:r>
            <a:r>
              <a:rPr lang="en-GB">
                <a:latin typeface="Tahoma" panose="020B0604030504040204" pitchFamily="34" charset="0"/>
                <a:ea typeface="Tahoma" panose="020B0604030504040204" pitchFamily="34" charset="0"/>
                <a:cs typeface="Tahoma" panose="020B0604030504040204" pitchFamily="34" charset="0"/>
              </a:rPr>
              <a:t>Il clustering (anche detta cluster analysis) consiste in un insieme di metodi per raggruppare oggetti in classi omogenee. Un cluster è un insieme di oggetti che presentano tra loro delle similarità, ma che per contro presentano dissimilarità con oggetti di altri cluster. E' un task principale della EDA (Exploratory Data Analysis) e una commune tecnica per la data analysis statistica, nel pattern recognition, nell'information retrieval, bioinformatica, ecc. Non si tratta di un algoritmo specific, ma il task generale da risolvere con vari algoritmi che differiscono sostanzialmente nella loro comprensione di cosa costituisce un cluster e come trovarli efficientemente. Secondo Scikit-Learn (libreria di machine learning di Python) esistono i seguenti algoritmi di clustering: </a:t>
            </a:r>
            <a:r>
              <a:rPr lang="en-GB" b="1">
                <a:latin typeface="Tahoma" panose="020B0604030504040204" pitchFamily="34" charset="0"/>
                <a:ea typeface="Tahoma" panose="020B0604030504040204" pitchFamily="34" charset="0"/>
                <a:cs typeface="Tahoma" panose="020B0604030504040204" pitchFamily="34" charset="0"/>
              </a:rPr>
              <a:t>K-Means, Affinity propagation, Mean-shift, Spectral clustering, Ward hierarchical clustering, Agglomerative clustering, DBSCAN, OPTICS, Gaussian Mixture, Birch, Bisecting K-Means. </a:t>
            </a:r>
          </a:p>
          <a:p>
            <a:pPr marL="742950" lvl="1" indent="-285750">
              <a:buFont typeface="Wingdings" pitchFamily="2" charset="2"/>
              <a:buChar char="ü"/>
            </a:pPr>
            <a:endParaRPr lang="en-GB" b="1">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Density Estimation: </a:t>
            </a:r>
            <a:r>
              <a:rPr lang="en-GB">
                <a:latin typeface="Tahoma" panose="020B0604030504040204" pitchFamily="34" charset="0"/>
                <a:ea typeface="Tahoma" panose="020B0604030504040204" pitchFamily="34" charset="0"/>
                <a:cs typeface="Tahoma" panose="020B0604030504040204" pitchFamily="34" charset="0"/>
              </a:rPr>
              <a:t>si tratta di un metodo non parametrico utilizzato per il riconoscimento di pattern e per la classificazione attraverso una stima di densità degli spazi metrici, o spazio delle feature. E' una tecnica tra unsupervised learning, feature engineering e data modelling. Alcuni degli algoritmi più popolari sono i modelli a mistura come Gaussian Mixture e gli approcci basati su vicinanza come il kernel density estimate. Per esempio un istogramma è una semplice visualizzazione di dati ma un problem principale è la scelta del binning che può avere un effetto sproporzionato sulla visualizzazione risultante. Il risultato è una stima smooth della densità che è derivate dai dati, e le funzioni come un modello non-parametrico potente della distribuzione dei punti. </a:t>
            </a:r>
            <a:endParaRPr lang="en-GB"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68534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2487300" y="520185"/>
            <a:ext cx="8242128" cy="584775"/>
          </a:xfrm>
          <a:prstGeom prst="rect">
            <a:avLst/>
          </a:prstGeom>
          <a:noFill/>
        </p:spPr>
        <p:txBody>
          <a:bodyPr wrap="none" rtlCol="0">
            <a:spAutoFit/>
          </a:bodyPr>
          <a:lstStyle/>
          <a:p>
            <a:r>
              <a:rPr lang="en-GB" sz="3200" b="1">
                <a:latin typeface="+mj-lt"/>
                <a:ea typeface="+mj-ea"/>
                <a:cs typeface="+mj-cs"/>
              </a:rPr>
              <a:t>Tecniche di Apprendimento non Supervisionato</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144379" y="1054888"/>
            <a:ext cx="12118074" cy="6186309"/>
          </a:xfrm>
          <a:prstGeom prst="rect">
            <a:avLst/>
          </a:prstGeom>
          <a:noFill/>
        </p:spPr>
        <p:txBody>
          <a:bodyPr wrap="square" rtlCol="0">
            <a:spAutoFit/>
          </a:bodyPr>
          <a:lstStyle/>
          <a:p>
            <a:pPr marL="800100" lvl="1" indent="-342900">
              <a:buFont typeface="Wingdings" panose="05000000000000000000"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Anomaly Detection: </a:t>
            </a:r>
            <a:r>
              <a:rPr lang="en-GB">
                <a:latin typeface="Tahoma" panose="020B0604030504040204" pitchFamily="34" charset="0"/>
                <a:ea typeface="Tahoma" panose="020B0604030504040204" pitchFamily="34" charset="0"/>
                <a:cs typeface="Tahoma" panose="020B0604030504040204" pitchFamily="34" charset="0"/>
              </a:rPr>
              <a:t>si identifica come il compito di riconoscere elementi rari, eventi o osservazioni che deviano significativamente dalla maggioranza dei dati e non si conformano ad una ben definite nozione di comportamento normale. Tali esempi possono emergere come elementi sospetti in quanto sembrano generate da un differente meccanismo o appaiono inconsistenti con il resto dell'insieme dei dati. L'anomaly detection trova applicazione in molti domini che includono la cyber sicurezza, la medicina, la computer vision, la statistica, le neuroscienze, le frodi finanziarie, ecc. Le anomalie vengono inizialmente ricercate per chiaro rigetto o omissione dai dati per supportare l'analisi statistica, per esempio, per computare la media o la deviazione standard. Le anomalie possono anche essere rimosse per migliorare le prestazioni di modelli predittivi come la regressione lineare e più recentemente la loro rimozione migliora le performance degli algoritmi di machine learning. Tuttavia, in molte appllicazioni le anomalie stesse sono interessanti in quanto devono essere identificate e separate dal rumore o dagli outlier irrilevanti. Le anomalie possono essere distinte in :</a:t>
            </a:r>
          </a:p>
          <a:p>
            <a:pPr marL="2628900" lvl="5" indent="-342900">
              <a:buFont typeface="+mj-lt"/>
              <a:buAutoNum type="arabicPeriod"/>
            </a:pPr>
            <a:r>
              <a:rPr lang="en-GB" b="1">
                <a:latin typeface="Tahoma" panose="020B0604030504040204" pitchFamily="34" charset="0"/>
                <a:ea typeface="Tahoma" panose="020B0604030504040204" pitchFamily="34" charset="0"/>
                <a:cs typeface="Tahoma" panose="020B0604030504040204" pitchFamily="34" charset="0"/>
              </a:rPr>
              <a:t>anomalie puntuali: </a:t>
            </a:r>
            <a:r>
              <a:rPr lang="en-GB">
                <a:latin typeface="Tahoma" panose="020B0604030504040204" pitchFamily="34" charset="0"/>
                <a:ea typeface="Tahoma" panose="020B0604030504040204" pitchFamily="34" charset="0"/>
                <a:cs typeface="Tahoma" panose="020B0604030504040204" pitchFamily="34" charset="0"/>
              </a:rPr>
              <a:t>si verificano quando un dato individuale è considerato come un'anomalia rispetto al resto dei dati</a:t>
            </a:r>
          </a:p>
          <a:p>
            <a:pPr marL="2628900" lvl="5" indent="-342900">
              <a:buFont typeface="+mj-lt"/>
              <a:buAutoNum type="arabicPeriod"/>
            </a:pPr>
            <a:r>
              <a:rPr lang="en-GB" b="1">
                <a:latin typeface="Tahoma" panose="020B0604030504040204" pitchFamily="34" charset="0"/>
                <a:ea typeface="Tahoma" panose="020B0604030504040204" pitchFamily="34" charset="0"/>
                <a:cs typeface="Tahoma" panose="020B0604030504040204" pitchFamily="34" charset="0"/>
              </a:rPr>
              <a:t>anomalie contestuali: </a:t>
            </a:r>
            <a:r>
              <a:rPr lang="en-GB">
                <a:latin typeface="Tahoma" panose="020B0604030504040204" pitchFamily="34" charset="0"/>
                <a:ea typeface="Tahoma" panose="020B0604030504040204" pitchFamily="34" charset="0"/>
                <a:cs typeface="Tahoma" panose="020B0604030504040204" pitchFamily="34" charset="0"/>
              </a:rPr>
              <a:t>che sono dipendenti dal contesto, e si verificano quando i dati sono anomali se all'interno di uno specifico contesto</a:t>
            </a:r>
          </a:p>
          <a:p>
            <a:pPr marL="2628900" lvl="5" indent="-342900">
              <a:buFont typeface="+mj-lt"/>
              <a:buAutoNum type="arabicPeriod"/>
            </a:pPr>
            <a:r>
              <a:rPr lang="en-GB" b="1">
                <a:latin typeface="Tahoma" panose="020B0604030504040204" pitchFamily="34" charset="0"/>
                <a:ea typeface="Tahoma" panose="020B0604030504040204" pitchFamily="34" charset="0"/>
                <a:cs typeface="Tahoma" panose="020B0604030504040204" pitchFamily="34" charset="0"/>
              </a:rPr>
              <a:t>anomalie collettive: </a:t>
            </a:r>
            <a:r>
              <a:rPr lang="en-GB">
                <a:latin typeface="Tahoma" panose="020B0604030504040204" pitchFamily="34" charset="0"/>
                <a:ea typeface="Tahoma" panose="020B0604030504040204" pitchFamily="34" charset="0"/>
                <a:cs typeface="Tahoma" panose="020B0604030504040204" pitchFamily="34" charset="0"/>
              </a:rPr>
              <a:t>che si verificano quando una collezione di istanze di dati è anomala rispetto all'intero dataset piuttosto che a singoli valori</a:t>
            </a:r>
          </a:p>
          <a:p>
            <a:pPr marL="800100" lvl="1" indent="-342900">
              <a:buFont typeface="Wingdings" panose="05000000000000000000" pitchFamily="2" charset="2"/>
              <a:buChar char="ü"/>
            </a:pPr>
            <a:r>
              <a:rPr lang="en-GB">
                <a:latin typeface="Tahoma" panose="020B0604030504040204" pitchFamily="34" charset="0"/>
                <a:ea typeface="Tahoma" panose="020B0604030504040204" pitchFamily="34" charset="0"/>
                <a:cs typeface="Tahoma" panose="020B0604030504040204" pitchFamily="34" charset="0"/>
              </a:rPr>
              <a:t>Alcuni degli algoritmi più popolari di Anomaly Detection sono: statistici (z-score, grubb's test), netid density based (KNN, local outlier factor), One-class (SVM), replicator neural networks, autoencoders, Bayesian networks, hmms, cluster analysis based outlier detection, fuzzy logic, ensemble con feature bagging, ecc. </a:t>
            </a:r>
          </a:p>
          <a:p>
            <a:pPr marL="2628900" lvl="5" indent="-342900">
              <a:buFont typeface="+mj-lt"/>
              <a:buAutoNum type="arabicPeriod"/>
            </a:pPr>
            <a:endParaRPr lang="en-GB"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890836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779253" y="413357"/>
            <a:ext cx="11055783" cy="584775"/>
          </a:xfrm>
          <a:prstGeom prst="rect">
            <a:avLst/>
          </a:prstGeom>
          <a:noFill/>
        </p:spPr>
        <p:txBody>
          <a:bodyPr wrap="none" rtlCol="0">
            <a:spAutoFit/>
          </a:bodyPr>
          <a:lstStyle/>
          <a:p>
            <a:r>
              <a:rPr lang="en-GB" sz="3200" b="1">
                <a:latin typeface="+mj-lt"/>
                <a:ea typeface="+mj-ea"/>
                <a:cs typeface="+mj-cs"/>
              </a:rPr>
              <a:t>Apprendimeno Semi-Supervisionato (Semi-supervised learning)</a:t>
            </a:r>
            <a:endParaRPr lang="en-GB" sz="3200" b="1" dirty="0">
              <a:latin typeface="+mj-lt"/>
              <a:ea typeface="+mj-ea"/>
              <a:cs typeface="+mj-cs"/>
            </a:endParaRPr>
          </a:p>
        </p:txBody>
      </p:sp>
      <p:pic>
        <p:nvPicPr>
          <p:cNvPr id="4" name="Picture 4">
            <a:extLst>
              <a:ext uri="{FF2B5EF4-FFF2-40B4-BE49-F238E27FC236}">
                <a16:creationId xmlns:a16="http://schemas.microsoft.com/office/drawing/2014/main" id="{0886C61C-82C3-7745-A151-DD6A9FBAAF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8851" y="1393327"/>
            <a:ext cx="8997178" cy="3601764"/>
          </a:xfrm>
          <a:prstGeom prst="rect">
            <a:avLst/>
          </a:prstGeom>
        </p:spPr>
      </p:pic>
    </p:spTree>
    <p:extLst>
      <p:ext uri="{BB962C8B-B14F-4D97-AF65-F5344CB8AC3E}">
        <p14:creationId xmlns:p14="http://schemas.microsoft.com/office/powerpoint/2010/main" val="40086189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40357" y="397207"/>
            <a:ext cx="4471480" cy="584775"/>
          </a:xfrm>
          <a:prstGeom prst="rect">
            <a:avLst/>
          </a:prstGeom>
          <a:noFill/>
        </p:spPr>
        <p:txBody>
          <a:bodyPr wrap="none" rtlCol="0">
            <a:spAutoFit/>
          </a:bodyPr>
          <a:lstStyle/>
          <a:p>
            <a:r>
              <a:rPr lang="en-GB" sz="3200" b="1" dirty="0">
                <a:latin typeface="+mj-lt"/>
                <a:ea typeface="+mj-ea"/>
                <a:cs typeface="+mj-cs"/>
              </a:rPr>
              <a:t>Semi-supervised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62348" y="1594828"/>
            <a:ext cx="10938510" cy="4524315"/>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a:t>
            </a:r>
            <a:r>
              <a:rPr lang="en-GB" b="1">
                <a:latin typeface="Tahoma" panose="020B0604030504040204" pitchFamily="34" charset="0"/>
                <a:ea typeface="Tahoma" panose="020B0604030504040204" pitchFamily="34" charset="0"/>
                <a:cs typeface="Tahoma" panose="020B0604030504040204" pitchFamily="34" charset="0"/>
              </a:rPr>
              <a:t>Semi-supervised learning</a:t>
            </a:r>
            <a:r>
              <a:rPr lang="en-GB">
                <a:latin typeface="Tahoma" panose="020B0604030504040204" pitchFamily="34" charset="0"/>
                <a:ea typeface="Tahoma" panose="020B0604030504040204" pitchFamily="34" charset="0"/>
                <a:cs typeface="Tahoma" panose="020B0604030504040204" pitchFamily="34" charset="0"/>
              </a:rPr>
              <a:t> o </a:t>
            </a:r>
            <a:r>
              <a:rPr lang="en-GB" b="1">
                <a:latin typeface="Tahoma" panose="020B0604030504040204" pitchFamily="34" charset="0"/>
                <a:ea typeface="Tahoma" panose="020B0604030504040204" pitchFamily="34" charset="0"/>
                <a:cs typeface="Tahoma" panose="020B0604030504040204" pitchFamily="34" charset="0"/>
              </a:rPr>
              <a:t>apprendimento semi-supervisionato </a:t>
            </a:r>
            <a:r>
              <a:rPr lang="en-GB">
                <a:latin typeface="Tahoma" panose="020B0604030504040204" pitchFamily="34" charset="0"/>
                <a:ea typeface="Tahoma" panose="020B0604030504040204" pitchFamily="34" charset="0"/>
                <a:cs typeface="Tahoma" panose="020B0604030504040204" pitchFamily="34" charset="0"/>
              </a:rPr>
              <a:t>è un </a:t>
            </a:r>
            <a:r>
              <a:rPr lang="en-GB" b="1">
                <a:latin typeface="Tahoma" panose="020B0604030504040204" pitchFamily="34" charset="0"/>
                <a:ea typeface="Tahoma" panose="020B0604030504040204" pitchFamily="34" charset="0"/>
                <a:cs typeface="Tahoma" panose="020B0604030504040204" pitchFamily="34" charset="0"/>
              </a:rPr>
              <a:t>mix</a:t>
            </a:r>
            <a:r>
              <a:rPr lang="en-GB">
                <a:latin typeface="Tahoma" panose="020B0604030504040204" pitchFamily="34" charset="0"/>
                <a:ea typeface="Tahoma" panose="020B0604030504040204" pitchFamily="34" charset="0"/>
                <a:cs typeface="Tahoma" panose="020B0604030504040204" pitchFamily="34" charset="0"/>
              </a:rPr>
              <a:t> tra approcci supervisionato e non supervisionato.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processo di apprendimento non è strettamente supervisionato con etichette per ogni singolo input, ma neanche lasciamo l'algoritmo a briglie sciolte senza fornire nessun tipo di feedback.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L'apprendimento semi-supervisionato si posiziona nella strada di mezzo. Miscelando insieme una piccolo quantità di dati etichettati con una più grande quantità di dati non etichettati viene </a:t>
            </a:r>
            <a:r>
              <a:rPr lang="en-GB" b="1">
                <a:latin typeface="Tahoma" panose="020B0604030504040204" pitchFamily="34" charset="0"/>
                <a:ea typeface="Tahoma" panose="020B0604030504040204" pitchFamily="34" charset="0"/>
                <a:cs typeface="Tahoma" panose="020B0604030504040204" pitchFamily="34" charset="0"/>
              </a:rPr>
              <a:t>ridotto il problema di non avere abbastanza dati etichettati. </a:t>
            </a:r>
            <a:r>
              <a:rPr lang="en-GB">
                <a:latin typeface="Tahoma" panose="020B0604030504040204" pitchFamily="34" charset="0"/>
                <a:ea typeface="Tahoma" panose="020B0604030504040204" pitchFamily="34" charset="0"/>
                <a:cs typeface="Tahoma" panose="020B0604030504040204" pitchFamily="34" charset="0"/>
              </a:rPr>
              <a:t>Quindi, si aprono nuovi scenari che possono essere risolti nel machine </a:t>
            </a:r>
            <a:r>
              <a:rPr lang="en-GB" dirty="0">
                <a:latin typeface="Tahoma" panose="020B0604030504040204" pitchFamily="34" charset="0"/>
                <a:ea typeface="Tahoma" panose="020B0604030504040204" pitchFamily="34" charset="0"/>
                <a:cs typeface="Tahoma" panose="020B0604030504040204" pitchFamily="34" charset="0"/>
              </a:rPr>
              <a:t>learning.</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Esempio</a:t>
            </a:r>
            <a:r>
              <a:rPr lang="en-GB">
                <a:latin typeface="Tahoma" panose="020B0604030504040204" pitchFamily="34" charset="0"/>
                <a:ea typeface="Tahoma" panose="020B0604030504040204" pitchFamily="34" charset="0"/>
                <a:cs typeface="Tahoma" panose="020B0604030504040204" pitchFamily="34" charset="0"/>
              </a:rPr>
              <a:t>: Un perfetto esempio è nelle analisi mediche, come tac per cancro ai polmoni. Un esperto addestrato è necessario per etichettare il dataset e questo può diventare costoso sia economicamente che in termini di tempo. Invece, un eseperto può etichettare solo un piccolo insieme di tac, e l'algortimo di apprendimento semi-supervisionato potrebbe essere capaci di sfruttare questo piccolo dataset per fare predizioni su un insieme più ampio.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1442593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40357" y="397207"/>
            <a:ext cx="4267900" cy="584775"/>
          </a:xfrm>
          <a:prstGeom prst="rect">
            <a:avLst/>
          </a:prstGeom>
          <a:noFill/>
        </p:spPr>
        <p:txBody>
          <a:bodyPr wrap="none" rtlCol="0">
            <a:spAutoFit/>
          </a:bodyPr>
          <a:lstStyle/>
          <a:p>
            <a:r>
              <a:rPr lang="en-GB" sz="3200" b="1">
                <a:latin typeface="+mj-lt"/>
                <a:ea typeface="+mj-ea"/>
                <a:cs typeface="+mj-cs"/>
              </a:rPr>
              <a:t>Self-supervised </a:t>
            </a:r>
            <a:r>
              <a:rPr lang="en-GB" sz="3200" b="1" dirty="0">
                <a:latin typeface="+mj-lt"/>
                <a:ea typeface="+mj-ea"/>
                <a:cs typeface="+mj-cs"/>
              </a:rPr>
              <a:t>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753801" y="981982"/>
            <a:ext cx="10938510" cy="6186309"/>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a:t>
            </a:r>
            <a:r>
              <a:rPr lang="en-GB" b="1">
                <a:latin typeface="Tahoma" panose="020B0604030504040204" pitchFamily="34" charset="0"/>
                <a:ea typeface="Tahoma" panose="020B0604030504040204" pitchFamily="34" charset="0"/>
                <a:cs typeface="Tahoma" panose="020B0604030504040204" pitchFamily="34" charset="0"/>
              </a:rPr>
              <a:t>Self-supervised learning</a:t>
            </a:r>
            <a:r>
              <a:rPr lang="en-GB">
                <a:latin typeface="Tahoma" panose="020B0604030504040204" pitchFamily="34" charset="0"/>
                <a:ea typeface="Tahoma" panose="020B0604030504040204" pitchFamily="34" charset="0"/>
                <a:cs typeface="Tahoma" panose="020B0604030504040204" pitchFamily="34" charset="0"/>
              </a:rPr>
              <a:t> o </a:t>
            </a:r>
            <a:r>
              <a:rPr lang="en-GB" b="1">
                <a:latin typeface="Tahoma" panose="020B0604030504040204" pitchFamily="34" charset="0"/>
                <a:ea typeface="Tahoma" panose="020B0604030504040204" pitchFamily="34" charset="0"/>
                <a:cs typeface="Tahoma" panose="020B0604030504040204" pitchFamily="34" charset="0"/>
              </a:rPr>
              <a:t>apprendimento auto-supervisionato </a:t>
            </a:r>
            <a:r>
              <a:rPr lang="en-GB">
                <a:latin typeface="Tahoma" panose="020B0604030504040204" pitchFamily="34" charset="0"/>
                <a:ea typeface="Tahoma" panose="020B0604030504040204" pitchFamily="34" charset="0"/>
                <a:cs typeface="Tahoma" panose="020B0604030504040204" pitchFamily="34" charset="0"/>
              </a:rPr>
              <a:t>è un metodo di machine learning che apprende da dato non etichettati. Può essere considerate in una posizione intermedia tra l'apprendimento supervisionato e l'apprendimento non supervisionato ed è basato quasi sempre sulle reti neurali artificiali. </a:t>
            </a: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In questo metodo, la rete neurale apprendere in due step: nel primo, il compito viene risolto usando delle pseudo-label che aiutano ad inizializzare i pesi della rete. Nella seconda fase, il task viene eseguito in maniera supervisionata o non supervisionata. </a:t>
            </a: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Nel Self-supervised learning il modello addestra se stesso per imparare una parte dell'input da un'altra parte dell'input, è anche conosciuto come predictive o pretext learning. In questo processo, un problema totalmente non supervisionato viene trasformato in un problema supervisionato attraverso una auto-generazione delle etichette. </a:t>
            </a: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Per fare uso di una grande quantità di dati non etichettati, è necessario impostare i corretti obiettivi di apprendimento per ottenere la supervision dai dati stessi. Per esempio, in NLP, se abbiamo alcune parole, usando il self-supervised learning possiamo completare il resto della frase. Allo stesso modo in un video possiamo predire i frame passata o future sulla base dei dati video disponibili. </a:t>
            </a: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Self-supervised learning usa la struttura dei dati per fare uso di una varietà di segnali di supervision attraverso grandi dataset, il tutto senza fare affidamento sulle etichette. </a:t>
            </a: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39342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185529" y="355601"/>
            <a:ext cx="5684185" cy="584775"/>
          </a:xfrm>
          <a:prstGeom prst="rect">
            <a:avLst/>
          </a:prstGeom>
          <a:noFill/>
        </p:spPr>
        <p:txBody>
          <a:bodyPr wrap="none" rtlCol="0">
            <a:spAutoFit/>
          </a:bodyPr>
          <a:lstStyle/>
          <a:p>
            <a:r>
              <a:rPr lang="en-GB" sz="3200" b="1">
                <a:latin typeface="+mj-lt"/>
                <a:ea typeface="+mj-ea"/>
                <a:cs typeface="+mj-cs"/>
              </a:rPr>
              <a:t>Che cosa è il Machine Learning </a:t>
            </a:r>
            <a:r>
              <a:rPr lang="en-GB" sz="3200" b="1" dirty="0">
                <a:latin typeface="+mj-lt"/>
                <a:ea typeface="+mj-ea"/>
                <a:cs typeface="+mj-cs"/>
              </a:rPr>
              <a:t>?</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5078313"/>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Machine </a:t>
            </a:r>
            <a:r>
              <a:rPr lang="en-GB">
                <a:latin typeface="Tahoma" panose="020B0604030504040204" pitchFamily="34" charset="0"/>
                <a:ea typeface="Tahoma" panose="020B0604030504040204" pitchFamily="34" charset="0"/>
                <a:cs typeface="Tahoma" panose="020B0604030504040204" pitchFamily="34" charset="0"/>
              </a:rPr>
              <a:t>learning è un ramo dell’Informatica che riguarda la costruzione di algoritmi, che si fondano su una collezione di dati riguardanti un determinate fenomeno.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termine Machine Learning fu coniato da Arthur </a:t>
            </a:r>
            <a:r>
              <a:rPr lang="en-GB" dirty="0">
                <a:latin typeface="Tahoma" panose="020B0604030504040204" pitchFamily="34" charset="0"/>
                <a:ea typeface="Tahoma" panose="020B0604030504040204" pitchFamily="34" charset="0"/>
                <a:cs typeface="Tahoma" panose="020B0604030504040204" pitchFamily="34" charset="0"/>
              </a:rPr>
              <a:t>Samuel in 1959</a:t>
            </a:r>
            <a:r>
              <a:rPr lang="en-GB">
                <a:latin typeface="Tahoma" panose="020B0604030504040204" pitchFamily="34" charset="0"/>
                <a:ea typeface="Tahoma" panose="020B0604030504040204" pitchFamily="34" charset="0"/>
                <a:cs typeface="Tahoma" panose="020B0604030504040204" pitchFamily="34" charset="0"/>
              </a:rPr>
              <a:t>, un Americano pioniere nel campo dei videogiochi e dell’Intelligenza Artificiale che affermava: “</a:t>
            </a:r>
            <a:r>
              <a:rPr lang="en-GB" b="1">
                <a:latin typeface="Tahoma" panose="020B0604030504040204" pitchFamily="34" charset="0"/>
                <a:ea typeface="Tahoma" panose="020B0604030504040204" pitchFamily="34" charset="0"/>
                <a:cs typeface="Tahoma" panose="020B0604030504040204" pitchFamily="34" charset="0"/>
              </a:rPr>
              <a:t>Il Machine Learning fornisce ai computer la capacità di apprendere senza essere programmatic esplicitamente</a:t>
            </a:r>
            <a:r>
              <a:rPr lang="en-GB">
                <a:latin typeface="Tahoma" panose="020B0604030504040204" pitchFamily="34" charset="0"/>
                <a:ea typeface="Tahoma" panose="020B0604030504040204" pitchFamily="34" charset="0"/>
                <a:cs typeface="Tahoma" panose="020B0604030504040204" pitchFamily="34" charset="0"/>
              </a:rPr>
              <a:t>".</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Machine </a:t>
            </a:r>
            <a:r>
              <a:rPr lang="en-GB">
                <a:latin typeface="Tahoma" panose="020B0604030504040204" pitchFamily="34" charset="0"/>
                <a:ea typeface="Tahoma" panose="020B0604030504040204" pitchFamily="34" charset="0"/>
                <a:cs typeface="Tahoma" panose="020B0604030504040204" pitchFamily="34" charset="0"/>
              </a:rPr>
              <a:t>learning è uno strumento per la trasformazione dell’</a:t>
            </a:r>
            <a:r>
              <a:rPr lang="en-GB" b="1">
                <a:latin typeface="Tahoma" panose="020B0604030504040204" pitchFamily="34" charset="0"/>
                <a:ea typeface="Tahoma" panose="020B0604030504040204" pitchFamily="34" charset="0"/>
                <a:cs typeface="Tahoma" panose="020B0604030504040204" pitchFamily="34" charset="0"/>
              </a:rPr>
              <a:t>Informazione in Conoscenza</a:t>
            </a:r>
            <a:r>
              <a:rPr lang="en-GB">
                <a:latin typeface="Tahoma" panose="020B0604030504040204" pitchFamily="34" charset="0"/>
                <a:ea typeface="Tahoma" panose="020B0604030504040204" pitchFamily="34" charset="0"/>
                <a:cs typeface="Tahoma" panose="020B0604030504040204" pitchFamily="34" charset="0"/>
              </a:rPr>
              <a:t>. Gli schemi nascosti (pattern) e la conoscenza concernente un determinate problema possono essere utilizzati per predire eventi future ed eseguire tutti i tipi di decision making complessi. </a:t>
            </a:r>
            <a:endParaRPr lang="en-GB" dirty="0">
              <a:latin typeface="Tahoma" panose="020B0604030504040204" pitchFamily="34" charset="0"/>
              <a:ea typeface="Tahoma" panose="020B0604030504040204" pitchFamily="34" charset="0"/>
              <a:cs typeface="Tahoma" panose="020B0604030504040204" pitchFamily="34" charset="0"/>
            </a:endParaRPr>
          </a:p>
          <a:p>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Machine learning può anche essere definite come il processo per risolvere un problema pratico attraverso: </a:t>
            </a: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L’acquisizione di un dataset.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Costruendo algoritmicamente un modello statistic basato su quel dataset.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lvl="1"/>
            <a:r>
              <a:rPr lang="en-GB">
                <a:latin typeface="Tahoma" panose="020B0604030504040204" pitchFamily="34" charset="0"/>
                <a:ea typeface="Tahoma" panose="020B0604030504040204" pitchFamily="34" charset="0"/>
                <a:cs typeface="Tahoma" panose="020B0604030504040204" pitchFamily="34" charset="0"/>
              </a:rPr>
              <a:t>Quel modello statistico lo si assume essere in qualche modo capace di risolvere il problema pratico.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464293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77709" y="451798"/>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pic>
        <p:nvPicPr>
          <p:cNvPr id="4" name="Picture 4">
            <a:extLst>
              <a:ext uri="{FF2B5EF4-FFF2-40B4-BE49-F238E27FC236}">
                <a16:creationId xmlns:a16="http://schemas.microsoft.com/office/drawing/2014/main" id="{406F0DEA-01B2-9C43-B437-C2E502FB8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6219" y="1722287"/>
            <a:ext cx="7982257" cy="3555315"/>
          </a:xfrm>
          <a:prstGeom prst="rect">
            <a:avLst/>
          </a:prstGeom>
        </p:spPr>
      </p:pic>
    </p:spTree>
    <p:extLst>
      <p:ext uri="{BB962C8B-B14F-4D97-AF65-F5344CB8AC3E}">
        <p14:creationId xmlns:p14="http://schemas.microsoft.com/office/powerpoint/2010/main" val="1467860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935891" y="368696"/>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4801314"/>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Reinforcement learning doesn't use labels as such, and instead </a:t>
            </a:r>
            <a:r>
              <a:rPr lang="en-GB" b="1" dirty="0">
                <a:latin typeface="Tahoma" panose="020B0604030504040204" pitchFamily="34" charset="0"/>
                <a:ea typeface="Tahoma" panose="020B0604030504040204" pitchFamily="34" charset="0"/>
                <a:cs typeface="Tahoma" panose="020B0604030504040204" pitchFamily="34" charset="0"/>
              </a:rPr>
              <a:t>uses rewards to learn</a:t>
            </a:r>
            <a:r>
              <a:rPr lang="en-GB"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If you're familiar with psychology, you'll have heard of reinforcement learning. If not, you'll already know the concept from how we learn in everyday life.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In this approach, </a:t>
            </a:r>
            <a:r>
              <a:rPr lang="en-GB" b="1" dirty="0">
                <a:latin typeface="Tahoma" panose="020B0604030504040204" pitchFamily="34" charset="0"/>
                <a:ea typeface="Tahoma" panose="020B0604030504040204" pitchFamily="34" charset="0"/>
                <a:cs typeface="Tahoma" panose="020B0604030504040204" pitchFamily="34" charset="0"/>
              </a:rPr>
              <a:t>occasional positive and negative feedback is used to reinforce behaviours</a:t>
            </a:r>
            <a:r>
              <a:rPr lang="en-GB" dirty="0">
                <a:latin typeface="Tahoma" panose="020B0604030504040204" pitchFamily="34" charset="0"/>
                <a:ea typeface="Tahoma" panose="020B0604030504040204" pitchFamily="34" charset="0"/>
                <a:cs typeface="Tahoma" panose="020B0604030504040204" pitchFamily="34" charset="0"/>
              </a:rPr>
              <a: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Think of it like training a </a:t>
            </a:r>
            <a:r>
              <a:rPr lang="en-GB" b="1" dirty="0">
                <a:latin typeface="Tahoma" panose="020B0604030504040204" pitchFamily="34" charset="0"/>
                <a:ea typeface="Tahoma" panose="020B0604030504040204" pitchFamily="34" charset="0"/>
                <a:cs typeface="Tahoma" panose="020B0604030504040204" pitchFamily="34" charset="0"/>
              </a:rPr>
              <a:t>dog</a:t>
            </a:r>
            <a:r>
              <a:rPr lang="en-GB" dirty="0">
                <a:latin typeface="Tahoma" panose="020B0604030504040204" pitchFamily="34" charset="0"/>
                <a:ea typeface="Tahoma" panose="020B0604030504040204" pitchFamily="34" charset="0"/>
                <a:cs typeface="Tahoma" panose="020B0604030504040204" pitchFamily="34" charset="0"/>
              </a:rPr>
              <a:t>, </a:t>
            </a:r>
            <a:r>
              <a:rPr lang="en-GB" b="1" dirty="0">
                <a:latin typeface="Tahoma" panose="020B0604030504040204" pitchFamily="34" charset="0"/>
                <a:ea typeface="Tahoma" panose="020B0604030504040204" pitchFamily="34" charset="0"/>
                <a:cs typeface="Tahoma" panose="020B0604030504040204" pitchFamily="34" charset="0"/>
              </a:rPr>
              <a:t>good behaviours are rewarded with a treat</a:t>
            </a:r>
            <a:r>
              <a:rPr lang="en-GB" dirty="0">
                <a:latin typeface="Tahoma" panose="020B0604030504040204" pitchFamily="34" charset="0"/>
                <a:ea typeface="Tahoma" panose="020B0604030504040204" pitchFamily="34" charset="0"/>
                <a:cs typeface="Tahoma" panose="020B0604030504040204" pitchFamily="34" charset="0"/>
              </a:rPr>
              <a:t> and become more common. </a:t>
            </a:r>
            <a:r>
              <a:rPr lang="en-GB" b="1" dirty="0">
                <a:latin typeface="Tahoma" panose="020B0604030504040204" pitchFamily="34" charset="0"/>
                <a:ea typeface="Tahoma" panose="020B0604030504040204" pitchFamily="34" charset="0"/>
                <a:cs typeface="Tahoma" panose="020B0604030504040204" pitchFamily="34" charset="0"/>
              </a:rPr>
              <a:t>Bad behaviours are punished and become less common</a:t>
            </a:r>
            <a:r>
              <a:rPr lang="en-GB" dirty="0">
                <a:latin typeface="Tahoma" panose="020B0604030504040204" pitchFamily="34" charset="0"/>
                <a:ea typeface="Tahoma" panose="020B0604030504040204" pitchFamily="34" charset="0"/>
                <a:cs typeface="Tahoma" panose="020B0604030504040204" pitchFamily="34" charset="0"/>
              </a:rPr>
              <a:t>. This reward-motivated behaviour is key in reinforcement learning.</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This is very similar to how we as humans also learn. Throughout our lives, we receive positive and negative signals and constantly learn from them. The chemicals in our brain are one of many ways we get these signals. When something good happens, the neurons in our brains provide a hit of positive neurotransmitters such as dopamine which makes us feel good and we become more likely to repeat that specific action. </a:t>
            </a:r>
          </a:p>
          <a:p>
            <a:r>
              <a:rPr lang="en-GB"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9207332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4345324" y="274377"/>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pic>
        <p:nvPicPr>
          <p:cNvPr id="7" name="Picture 4">
            <a:extLst>
              <a:ext uri="{FF2B5EF4-FFF2-40B4-BE49-F238E27FC236}">
                <a16:creationId xmlns:a16="http://schemas.microsoft.com/office/drawing/2014/main" id="{406F0DEA-01B2-9C43-B437-C2E502FB8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6219" y="1451682"/>
            <a:ext cx="7982257" cy="3741683"/>
          </a:xfrm>
          <a:prstGeom prst="rect">
            <a:avLst/>
          </a:prstGeom>
        </p:spPr>
      </p:pic>
    </p:spTree>
    <p:extLst>
      <p:ext uri="{BB962C8B-B14F-4D97-AF65-F5344CB8AC3E}">
        <p14:creationId xmlns:p14="http://schemas.microsoft.com/office/powerpoint/2010/main" val="763174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26960" y="356264"/>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75995" y="1212691"/>
            <a:ext cx="10938510" cy="4247317"/>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We don't need constant supervision to learn like in supervised learning. By only giving the occasional reinforcement signals, we still learn very effectively.</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One of the most exciting parts of Reinforcement Learning is that is a </a:t>
            </a:r>
            <a:r>
              <a:rPr lang="en-GB" b="1" dirty="0">
                <a:latin typeface="Tahoma" panose="020B0604030504040204" pitchFamily="34" charset="0"/>
                <a:ea typeface="Tahoma" panose="020B0604030504040204" pitchFamily="34" charset="0"/>
                <a:cs typeface="Tahoma" panose="020B0604030504040204" pitchFamily="34" charset="0"/>
              </a:rPr>
              <a:t>first step away from training on static datasets</a:t>
            </a:r>
            <a:r>
              <a:rPr lang="en-GB" dirty="0">
                <a:latin typeface="Tahoma" panose="020B0604030504040204" pitchFamily="34" charset="0"/>
                <a:ea typeface="Tahoma" panose="020B0604030504040204" pitchFamily="34" charset="0"/>
                <a:cs typeface="Tahoma" panose="020B0604030504040204" pitchFamily="34" charset="0"/>
              </a:rPr>
              <a:t>, and instead of being able to use dynamic, noisy data-rich environments. This brings Machine Learning closer to a learning style used by humans. The world is simply our noisy, complex data-rich environment.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Games are very popular in Reinforcement Learning research. They provide ideal data-rich environments. A Reinforcement Learning algorithm just aims to maximise its rewards by playing the game over and over again.</a:t>
            </a:r>
          </a:p>
          <a:p>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If you can frame a problem with a frequent 'score' as a reward, it is likely to be suited to Reinforcement Learning.</a:t>
            </a:r>
          </a:p>
          <a:p>
            <a:r>
              <a:rPr lang="en-GB"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2431992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980746" y="342616"/>
            <a:ext cx="4444999" cy="584775"/>
          </a:xfrm>
          <a:prstGeom prst="rect">
            <a:avLst/>
          </a:prstGeom>
          <a:noFill/>
        </p:spPr>
        <p:txBody>
          <a:bodyPr wrap="none" rtlCol="0">
            <a:spAutoFit/>
          </a:bodyPr>
          <a:lstStyle/>
          <a:p>
            <a:r>
              <a:rPr lang="en-GB" sz="3200" b="1" dirty="0">
                <a:latin typeface="+mj-lt"/>
                <a:ea typeface="+mj-ea"/>
                <a:cs typeface="+mj-cs"/>
              </a:rPr>
              <a:t>Shallow vs Deep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75995" y="1212691"/>
            <a:ext cx="10938510" cy="4247317"/>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A shallow learning algorithm learns the parameters of the model </a:t>
            </a:r>
            <a:r>
              <a:rPr lang="en-GB" b="1" dirty="0">
                <a:latin typeface="Tahoma" panose="020B0604030504040204" pitchFamily="34" charset="0"/>
                <a:ea typeface="Tahoma" panose="020B0604030504040204" pitchFamily="34" charset="0"/>
                <a:cs typeface="Tahoma" panose="020B0604030504040204" pitchFamily="34" charset="0"/>
              </a:rPr>
              <a:t>directly from the features of the training examples</a:t>
            </a:r>
            <a:r>
              <a:rPr lang="en-GB" dirty="0">
                <a:latin typeface="Tahoma" panose="020B0604030504040204" pitchFamily="34" charset="0"/>
                <a:ea typeface="Tahoma" panose="020B0604030504040204" pitchFamily="34" charset="0"/>
                <a:cs typeface="Tahoma" panose="020B0604030504040204" pitchFamily="34" charset="0"/>
              </a:rPr>
              <a: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Most supervised learning algorithms are shallow.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notorious exceptions are </a:t>
            </a:r>
            <a:r>
              <a:rPr lang="en-GB" b="1" dirty="0">
                <a:latin typeface="Tahoma" panose="020B0604030504040204" pitchFamily="34" charset="0"/>
                <a:ea typeface="Tahoma" panose="020B0604030504040204" pitchFamily="34" charset="0"/>
                <a:cs typeface="Tahoma" panose="020B0604030504040204" pitchFamily="34" charset="0"/>
              </a:rPr>
              <a:t>neural network learning algorithms</a:t>
            </a:r>
            <a:r>
              <a:rPr lang="en-GB" dirty="0">
                <a:latin typeface="Tahoma" panose="020B0604030504040204" pitchFamily="34" charset="0"/>
                <a:ea typeface="Tahoma" panose="020B0604030504040204" pitchFamily="34" charset="0"/>
                <a:cs typeface="Tahoma" panose="020B0604030504040204" pitchFamily="34" charset="0"/>
              </a:rPr>
              <a:t>, specifically those that build neural networks with </a:t>
            </a:r>
            <a:r>
              <a:rPr lang="en-GB" b="1" dirty="0">
                <a:latin typeface="Tahoma" panose="020B0604030504040204" pitchFamily="34" charset="0"/>
                <a:ea typeface="Tahoma" panose="020B0604030504040204" pitchFamily="34" charset="0"/>
                <a:cs typeface="Tahoma" panose="020B0604030504040204" pitchFamily="34" charset="0"/>
              </a:rPr>
              <a:t>more than one layer </a:t>
            </a:r>
            <a:r>
              <a:rPr lang="en-GB" dirty="0">
                <a:latin typeface="Tahoma" panose="020B0604030504040204" pitchFamily="34" charset="0"/>
                <a:ea typeface="Tahoma" panose="020B0604030504040204" pitchFamily="34" charset="0"/>
                <a:cs typeface="Tahoma" panose="020B0604030504040204" pitchFamily="34" charset="0"/>
              </a:rPr>
              <a:t>between input and output.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Such neural networks are called deep neural networks.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In deep neural network learning (or, simply, deep learning), contrary to shallow learning, most model parameters are learned not directly from the features of the training examples, but from the </a:t>
            </a:r>
            <a:r>
              <a:rPr lang="en-GB" b="1" dirty="0">
                <a:latin typeface="Tahoma" panose="020B0604030504040204" pitchFamily="34" charset="0"/>
                <a:ea typeface="Tahoma" panose="020B0604030504040204" pitchFamily="34" charset="0"/>
                <a:cs typeface="Tahoma" panose="020B0604030504040204" pitchFamily="34" charset="0"/>
              </a:rPr>
              <a:t>outputs of the preceding layers</a:t>
            </a:r>
            <a:r>
              <a:rPr lang="en-GB"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More details about this when we talk about deep learning…</a:t>
            </a:r>
          </a:p>
        </p:txBody>
      </p:sp>
    </p:spTree>
    <p:extLst>
      <p:ext uri="{BB962C8B-B14F-4D97-AF65-F5344CB8AC3E}">
        <p14:creationId xmlns:p14="http://schemas.microsoft.com/office/powerpoint/2010/main" val="6824206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2"/>
          <p:cNvSpPr>
            <a:spLocks noChangeArrowheads="1"/>
          </p:cNvSpPr>
          <p:nvPr/>
        </p:nvSpPr>
        <p:spPr bwMode="auto">
          <a:xfrm>
            <a:off x="1496706" y="166760"/>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sp>
        <p:nvSpPr>
          <p:cNvPr id="14" name="Shape 53"/>
          <p:cNvSpPr txBox="1">
            <a:spLocks/>
          </p:cNvSpPr>
          <p:nvPr/>
        </p:nvSpPr>
        <p:spPr>
          <a:xfrm>
            <a:off x="1892241" y="672421"/>
            <a:ext cx="8534152" cy="584775"/>
          </a:xfrm>
          <a:prstGeom prst="rect">
            <a:avLst/>
          </a:prstGeom>
          <a:noFill/>
          <a:extLst>
            <a:ext uri="{C572A759-6A51-4108-AA02-DFA0A04FC94B}">
              <ma14:wrappingTextBoxFlag xmlns="" xmlns:ma14="http://schemas.microsoft.com/office/mac/drawingml/2011/main" val="1"/>
            </a:ext>
          </a:extLst>
        </p:spPr>
        <p:txBody>
          <a:bodyPr wrap="square" rtlCol="0">
            <a:spAutoFit/>
          </a:bodyPr>
          <a:lstStyle>
            <a:defPPr>
              <a:defRPr lang="it-IT"/>
            </a:defPPr>
            <a:lvl1pPr algn="ctr">
              <a:defRPr sz="2400" b="1">
                <a:solidFill>
                  <a:srgbClr val="7F142A"/>
                </a:solidFill>
                <a:latin typeface="Arial" panose="020B0604020202020204" pitchFamily="34" charset="0"/>
                <a:cs typeface="Arial" panose="020B0604020202020204"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it-IT" sz="3200" dirty="0" err="1">
                <a:solidFill>
                  <a:schemeClr val="tx1"/>
                </a:solidFill>
                <a:latin typeface="+mj-lt"/>
                <a:ea typeface="+mj-ea"/>
                <a:cs typeface="+mj-cs"/>
              </a:rPr>
              <a:t>Deep</a:t>
            </a:r>
            <a:r>
              <a:rPr lang="it-IT" sz="3200" dirty="0">
                <a:solidFill>
                  <a:schemeClr val="tx1"/>
                </a:solidFill>
                <a:latin typeface="+mj-lt"/>
                <a:ea typeface="+mj-ea"/>
                <a:cs typeface="+mj-cs"/>
              </a:rPr>
              <a:t> Learning </a:t>
            </a:r>
            <a:r>
              <a:rPr lang="it-IT" sz="3200" dirty="0" err="1">
                <a:solidFill>
                  <a:schemeClr val="tx1"/>
                </a:solidFill>
                <a:latin typeface="+mj-lt"/>
                <a:ea typeface="+mj-ea"/>
                <a:cs typeface="+mj-cs"/>
              </a:rPr>
              <a:t>is</a:t>
            </a:r>
            <a:r>
              <a:rPr lang="it-IT" sz="3200" dirty="0">
                <a:solidFill>
                  <a:schemeClr val="tx1"/>
                </a:solidFill>
                <a:latin typeface="+mj-lt"/>
                <a:ea typeface="+mj-ea"/>
                <a:cs typeface="+mj-cs"/>
              </a:rPr>
              <a:t> Machine Learning</a:t>
            </a:r>
          </a:p>
        </p:txBody>
      </p:sp>
      <p:sp>
        <p:nvSpPr>
          <p:cNvPr id="15" name="Shape 170"/>
          <p:cNvSpPr/>
          <p:nvPr/>
        </p:nvSpPr>
        <p:spPr>
          <a:xfrm>
            <a:off x="2036257" y="1383641"/>
            <a:ext cx="8390136" cy="2289959"/>
          </a:xfrm>
          <a:prstGeom prst="rect">
            <a:avLst/>
          </a:prstGeom>
          <a:solidFill>
            <a:schemeClr val="bg1">
              <a:alpha val="50000"/>
            </a:schemeClr>
          </a:solidFill>
          <a:ln w="12700">
            <a:miter lim="400000"/>
          </a:ln>
          <a:extLst>
            <a:ext uri="{C572A759-6A51-4108-AA02-DFA0A04FC94B}">
              <ma14:wrappingTextBoxFlag xmlns:ma14="http://schemas.microsoft.com/office/mac/drawingml/2011/main" xmlns="" val="1"/>
            </a:ext>
          </a:extLst>
        </p:spPr>
        <p:txBody>
          <a:bodyPr lIns="0" tIns="0" rIns="0" bIns="0" anchor="ctr">
            <a:noAutofit/>
          </a:bodyPr>
          <a:lstStyle/>
          <a:p>
            <a:pPr lvl="0" algn="ctr">
              <a:lnSpc>
                <a:spcPct val="80000"/>
              </a:lnSpc>
            </a:pPr>
            <a:endParaRPr lang="it-IT" sz="2200"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Deep Learning refers to algorithms that automatically ‘model’ high-level abstractions in data</a:t>
            </a:r>
          </a:p>
          <a:p>
            <a:pPr marL="514350" lvl="1" indent="-514350">
              <a:buFont typeface="+mj-lt"/>
              <a:buAutoNum type="romanLcPeriod"/>
            </a:pPr>
            <a:r>
              <a:rPr lang="en-US" sz="2200" dirty="0">
                <a:latin typeface="Arial" panose="020B0604020202020204" pitchFamily="34" charset="0"/>
                <a:cs typeface="Arial" panose="020B0604020202020204" pitchFamily="34" charset="0"/>
              </a:rPr>
              <a:t>here ‘model’ means: define, find, recognize and exploit</a:t>
            </a:r>
          </a:p>
          <a:p>
            <a:pPr marL="514350" lvl="1" indent="-514350">
              <a:buFont typeface="+mj-lt"/>
              <a:buAutoNum type="romanLcPeriod"/>
            </a:pPr>
            <a:r>
              <a:rPr lang="en-US" sz="2200" dirty="0">
                <a:latin typeface="Arial" panose="020B0604020202020204" pitchFamily="34" charset="0"/>
                <a:cs typeface="Arial" panose="020B0604020202020204" pitchFamily="34" charset="0"/>
              </a:rPr>
              <a:t>here ‘automatically’ means: directly from data, without hinging upon handcrafted, task-specific features.</a:t>
            </a:r>
          </a:p>
          <a:p>
            <a:pPr lvl="0" algn="ctr">
              <a:lnSpc>
                <a:spcPct val="80000"/>
              </a:lnSpc>
            </a:pPr>
            <a:endParaRPr sz="2200" dirty="0">
              <a:latin typeface="Arial" panose="020B0604020202020204" pitchFamily="34" charset="0"/>
              <a:cs typeface="Arial" panose="020B0604020202020204" pitchFamily="34" charset="0"/>
            </a:endParaRPr>
          </a:p>
        </p:txBody>
      </p:sp>
      <p:pic>
        <p:nvPicPr>
          <p:cNvPr id="16" name="Immagin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2362" y="3673600"/>
            <a:ext cx="6336704" cy="2456295"/>
          </a:xfrm>
          <a:prstGeom prst="rect">
            <a:avLst/>
          </a:prstGeom>
        </p:spPr>
      </p:pic>
    </p:spTree>
    <p:extLst>
      <p:ext uri="{BB962C8B-B14F-4D97-AF65-F5344CB8AC3E}">
        <p14:creationId xmlns:p14="http://schemas.microsoft.com/office/powerpoint/2010/main" val="14555801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499162" y="233433"/>
            <a:ext cx="5665141" cy="584775"/>
          </a:xfrm>
          <a:prstGeom prst="rect">
            <a:avLst/>
          </a:prstGeom>
          <a:noFill/>
        </p:spPr>
        <p:txBody>
          <a:bodyPr wrap="none" rtlCol="0">
            <a:spAutoFit/>
          </a:bodyPr>
          <a:lstStyle/>
          <a:p>
            <a:r>
              <a:rPr lang="en-GB" sz="3200" b="1" dirty="0">
                <a:latin typeface="+mj-lt"/>
                <a:ea typeface="+mj-ea"/>
                <a:cs typeface="+mj-cs"/>
              </a:rPr>
              <a:t>Machine Learning terminologies</a:t>
            </a:r>
          </a:p>
        </p:txBody>
      </p:sp>
      <p:pic>
        <p:nvPicPr>
          <p:cNvPr id="7" name="Picture 4">
            <a:extLst>
              <a:ext uri="{FF2B5EF4-FFF2-40B4-BE49-F238E27FC236}">
                <a16:creationId xmlns:a16="http://schemas.microsoft.com/office/drawing/2014/main" id="{5337978E-FC64-9443-8B51-A07F63CF47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504" y="1144648"/>
            <a:ext cx="9617528" cy="3921662"/>
          </a:xfrm>
          <a:prstGeom prst="rect">
            <a:avLst/>
          </a:prstGeom>
        </p:spPr>
      </p:pic>
    </p:spTree>
    <p:extLst>
      <p:ext uri="{BB962C8B-B14F-4D97-AF65-F5344CB8AC3E}">
        <p14:creationId xmlns:p14="http://schemas.microsoft.com/office/powerpoint/2010/main" val="22415432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021491" y="397207"/>
            <a:ext cx="5665141" cy="584775"/>
          </a:xfrm>
          <a:prstGeom prst="rect">
            <a:avLst/>
          </a:prstGeom>
          <a:noFill/>
        </p:spPr>
        <p:txBody>
          <a:bodyPr wrap="none" rtlCol="0">
            <a:spAutoFit/>
          </a:bodyPr>
          <a:lstStyle/>
          <a:p>
            <a:r>
              <a:rPr lang="en-GB" sz="3200" b="1" dirty="0">
                <a:latin typeface="+mj-lt"/>
                <a:ea typeface="+mj-ea"/>
                <a:cs typeface="+mj-cs"/>
              </a:rPr>
              <a:t>Machine Learning terminologies</a:t>
            </a: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3416320"/>
          </a:xfrm>
          <a:prstGeom prst="rect">
            <a:avLst/>
          </a:prstGeom>
          <a:noFill/>
        </p:spPr>
        <p:txBody>
          <a:bodyPr wrap="square" rtlCol="0">
            <a:spAutoFit/>
          </a:bodyPr>
          <a:lstStyle/>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Dataset</a:t>
            </a:r>
            <a:r>
              <a:rPr lang="en-GB" dirty="0">
                <a:latin typeface="Tahoma" panose="020B0604030504040204" pitchFamily="34" charset="0"/>
                <a:ea typeface="Tahoma" panose="020B0604030504040204" pitchFamily="34" charset="0"/>
                <a:cs typeface="Tahoma" panose="020B0604030504040204" pitchFamily="34" charset="0"/>
              </a:rPr>
              <a:t>: A set of data examples, that contain features important to solving the problem.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Features</a:t>
            </a:r>
            <a:r>
              <a:rPr lang="en-GB" dirty="0">
                <a:latin typeface="Tahoma" panose="020B0604030504040204" pitchFamily="34" charset="0"/>
                <a:ea typeface="Tahoma" panose="020B0604030504040204" pitchFamily="34" charset="0"/>
                <a:cs typeface="Tahoma" panose="020B0604030504040204" pitchFamily="34" charset="0"/>
              </a:rPr>
              <a:t>: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Important pieces of data that help us understand a problem.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These are fed in to a Machine Learning algorithm to help it learn.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Model</a:t>
            </a:r>
            <a:r>
              <a:rPr lang="en-GB" dirty="0">
                <a:latin typeface="Tahoma" panose="020B0604030504040204" pitchFamily="34" charset="0"/>
                <a:ea typeface="Tahoma" panose="020B0604030504040204" pitchFamily="34" charset="0"/>
                <a:cs typeface="Tahoma" panose="020B0604030504040204" pitchFamily="34" charset="0"/>
              </a:rPr>
              <a:t>: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representation (internal model) of a phenomenon that a Machine Learning algorithm has learnt. It learns this from the data it is shown during training.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model is the output you get after training an algorithm.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For example, a decision tree algorithm would be trained and produce a decision tree model.</a:t>
            </a:r>
          </a:p>
        </p:txBody>
      </p:sp>
    </p:spTree>
    <p:extLst>
      <p:ext uri="{BB962C8B-B14F-4D97-AF65-F5344CB8AC3E}">
        <p14:creationId xmlns:p14="http://schemas.microsoft.com/office/powerpoint/2010/main" val="871537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402858" y="315320"/>
            <a:ext cx="5477910" cy="584775"/>
          </a:xfrm>
          <a:prstGeom prst="rect">
            <a:avLst/>
          </a:prstGeom>
          <a:noFill/>
        </p:spPr>
        <p:txBody>
          <a:bodyPr wrap="none" rtlCol="0">
            <a:spAutoFit/>
          </a:bodyPr>
          <a:lstStyle/>
          <a:p>
            <a:r>
              <a:rPr lang="en-GB" sz="3200" b="1" dirty="0">
                <a:latin typeface="+mj-lt"/>
                <a:ea typeface="+mj-ea"/>
                <a:cs typeface="+mj-cs"/>
              </a:rPr>
              <a:t>Parameter vs Hyperparameters</a:t>
            </a: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3693319"/>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A hyperparameter is a </a:t>
            </a:r>
            <a:r>
              <a:rPr lang="en-GB" b="1" dirty="0">
                <a:latin typeface="Tahoma" panose="020B0604030504040204" pitchFamily="34" charset="0"/>
                <a:ea typeface="Tahoma" panose="020B0604030504040204" pitchFamily="34" charset="0"/>
                <a:cs typeface="Tahoma" panose="020B0604030504040204" pitchFamily="34" charset="0"/>
              </a:rPr>
              <a:t>property</a:t>
            </a:r>
            <a:r>
              <a:rPr lang="en-GB" dirty="0">
                <a:latin typeface="Tahoma" panose="020B0604030504040204" pitchFamily="34" charset="0"/>
                <a:ea typeface="Tahoma" panose="020B0604030504040204" pitchFamily="34" charset="0"/>
                <a:cs typeface="Tahoma" panose="020B0604030504040204" pitchFamily="34" charset="0"/>
              </a:rPr>
              <a:t> of a learning algorithm, usually (but not always) having a numerical value. That value </a:t>
            </a:r>
            <a:r>
              <a:rPr lang="en-GB" b="1" dirty="0">
                <a:latin typeface="Tahoma" panose="020B0604030504040204" pitchFamily="34" charset="0"/>
                <a:ea typeface="Tahoma" panose="020B0604030504040204" pitchFamily="34" charset="0"/>
                <a:cs typeface="Tahoma" panose="020B0604030504040204" pitchFamily="34" charset="0"/>
              </a:rPr>
              <a:t>influences</a:t>
            </a:r>
            <a:r>
              <a:rPr lang="en-GB" dirty="0">
                <a:latin typeface="Tahoma" panose="020B0604030504040204" pitchFamily="34" charset="0"/>
                <a:ea typeface="Tahoma" panose="020B0604030504040204" pitchFamily="34" charset="0"/>
                <a:cs typeface="Tahoma" panose="020B0604030504040204" pitchFamily="34" charset="0"/>
              </a:rPr>
              <a:t> the way the algorithm works.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Hyperparameters aren't learned by the algorithm itself from data. They have to be </a:t>
            </a:r>
            <a:r>
              <a:rPr lang="en-GB" b="1" dirty="0">
                <a:latin typeface="Tahoma" panose="020B0604030504040204" pitchFamily="34" charset="0"/>
                <a:ea typeface="Tahoma" panose="020B0604030504040204" pitchFamily="34" charset="0"/>
                <a:cs typeface="Tahoma" panose="020B0604030504040204" pitchFamily="34" charset="0"/>
              </a:rPr>
              <a:t>set by the data analyst before running the algorithm</a:t>
            </a:r>
            <a:r>
              <a:rPr lang="en-GB" dirty="0">
                <a:latin typeface="Tahoma" panose="020B0604030504040204" pitchFamily="34" charset="0"/>
                <a:ea typeface="Tahoma" panose="020B0604030504040204" pitchFamily="34" charset="0"/>
                <a:cs typeface="Tahoma" panose="020B0604030504040204" pitchFamily="34" charset="0"/>
              </a:rPr>
              <a:t>. More details when we discuss how we tune Machine learning models in the next sections.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Parameters are </a:t>
            </a:r>
            <a:r>
              <a:rPr lang="en-GB" b="1" dirty="0">
                <a:latin typeface="Tahoma" panose="020B0604030504040204" pitchFamily="34" charset="0"/>
                <a:ea typeface="Tahoma" panose="020B0604030504040204" pitchFamily="34" charset="0"/>
                <a:cs typeface="Tahoma" panose="020B0604030504040204" pitchFamily="34" charset="0"/>
              </a:rPr>
              <a:t>variables that define the model</a:t>
            </a:r>
            <a:r>
              <a:rPr lang="en-GB" dirty="0">
                <a:latin typeface="Tahoma" panose="020B0604030504040204" pitchFamily="34" charset="0"/>
                <a:ea typeface="Tahoma" panose="020B0604030504040204" pitchFamily="34" charset="0"/>
                <a:cs typeface="Tahoma" panose="020B0604030504040204" pitchFamily="34" charset="0"/>
              </a:rPr>
              <a:t> learned by the learning algorithm.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Parameters are </a:t>
            </a:r>
            <a:r>
              <a:rPr lang="en-GB" b="1" dirty="0">
                <a:latin typeface="Tahoma" panose="020B0604030504040204" pitchFamily="34" charset="0"/>
                <a:ea typeface="Tahoma" panose="020B0604030504040204" pitchFamily="34" charset="0"/>
                <a:cs typeface="Tahoma" panose="020B0604030504040204" pitchFamily="34" charset="0"/>
              </a:rPr>
              <a:t>directly modified</a:t>
            </a:r>
            <a:r>
              <a:rPr lang="en-GB" dirty="0">
                <a:latin typeface="Tahoma" panose="020B0604030504040204" pitchFamily="34" charset="0"/>
                <a:ea typeface="Tahoma" panose="020B0604030504040204" pitchFamily="34" charset="0"/>
                <a:cs typeface="Tahoma" panose="020B0604030504040204" pitchFamily="34" charset="0"/>
              </a:rPr>
              <a:t> by the learning algorithm based on the training data.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goal of learning is to find such values of parameters that make the model </a:t>
            </a:r>
            <a:r>
              <a:rPr lang="en-GB" b="1" dirty="0">
                <a:latin typeface="Tahoma" panose="020B0604030504040204" pitchFamily="34" charset="0"/>
                <a:ea typeface="Tahoma" panose="020B0604030504040204" pitchFamily="34" charset="0"/>
                <a:cs typeface="Tahoma" panose="020B0604030504040204" pitchFamily="34" charset="0"/>
              </a:rPr>
              <a:t>optimal</a:t>
            </a:r>
            <a:r>
              <a:rPr lang="en-GB" dirty="0">
                <a:latin typeface="Tahoma" panose="020B0604030504040204" pitchFamily="34" charset="0"/>
                <a:ea typeface="Tahoma" panose="020B0604030504040204" pitchFamily="34" charset="0"/>
                <a:cs typeface="Tahoma" panose="020B0604030504040204" pitchFamily="34" charset="0"/>
              </a:rPr>
              <a:t> in a certain sense. </a:t>
            </a:r>
          </a:p>
        </p:txBody>
      </p:sp>
    </p:spTree>
    <p:extLst>
      <p:ext uri="{BB962C8B-B14F-4D97-AF65-F5344CB8AC3E}">
        <p14:creationId xmlns:p14="http://schemas.microsoft.com/office/powerpoint/2010/main" val="3001984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9363"/>
            <a:ext cx="10515600" cy="1325563"/>
          </a:xfrm>
        </p:spPr>
        <p:txBody>
          <a:bodyPr>
            <a:normAutofit/>
          </a:bodyPr>
          <a:lstStyle/>
          <a:p>
            <a:pPr algn="ctr"/>
            <a:r>
              <a:rPr lang="it-IT" sz="3600" b="1" dirty="0" err="1"/>
              <a:t>References</a:t>
            </a:r>
            <a:endParaRPr lang="it-IT" b="1" dirty="0"/>
          </a:p>
        </p:txBody>
      </p:sp>
      <p:sp>
        <p:nvSpPr>
          <p:cNvPr id="10" name="Rectangle 2"/>
          <p:cNvSpPr>
            <a:spLocks noChangeArrowheads="1"/>
          </p:cNvSpPr>
          <p:nvPr/>
        </p:nvSpPr>
        <p:spPr bwMode="auto">
          <a:xfrm>
            <a:off x="1491152" y="54964"/>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sp>
        <p:nvSpPr>
          <p:cNvPr id="3" name="Rettangolo 2"/>
          <p:cNvSpPr/>
          <p:nvPr/>
        </p:nvSpPr>
        <p:spPr>
          <a:xfrm>
            <a:off x="838200" y="1306200"/>
            <a:ext cx="10885227" cy="3139321"/>
          </a:xfrm>
          <a:prstGeom prst="rect">
            <a:avLst/>
          </a:prstGeom>
        </p:spPr>
        <p:txBody>
          <a:bodyPr wrap="square">
            <a:spAutoFit/>
          </a:bodyPr>
          <a:lstStyle/>
          <a:p>
            <a:r>
              <a:rPr lang="en-US" dirty="0" err="1"/>
              <a:t>Nolfi</a:t>
            </a:r>
            <a:r>
              <a:rPr lang="en-US" dirty="0"/>
              <a:t>, S., </a:t>
            </a:r>
            <a:r>
              <a:rPr lang="en-US" dirty="0" err="1"/>
              <a:t>Floreano</a:t>
            </a:r>
            <a:r>
              <a:rPr lang="en-US" dirty="0"/>
              <a:t>, D., &amp; </a:t>
            </a:r>
            <a:r>
              <a:rPr lang="en-US" dirty="0" err="1"/>
              <a:t>Floreano</a:t>
            </a:r>
            <a:r>
              <a:rPr lang="en-US" dirty="0"/>
              <a:t>, D. D. (2000). </a:t>
            </a:r>
            <a:r>
              <a:rPr lang="en-US" i="1" dirty="0"/>
              <a:t>Evolutionary robotics: The biology, intelligence, and technology of self-organizing machines</a:t>
            </a:r>
            <a:r>
              <a:rPr lang="en-US" dirty="0"/>
              <a:t>. MIT press. </a:t>
            </a:r>
          </a:p>
          <a:p>
            <a:endParaRPr lang="en-US" dirty="0"/>
          </a:p>
          <a:p>
            <a:r>
              <a:rPr lang="en-US" dirty="0"/>
              <a:t>Pugliese, F., </a:t>
            </a:r>
            <a:r>
              <a:rPr lang="en-US" dirty="0" err="1"/>
              <a:t>Acerbi</a:t>
            </a:r>
            <a:r>
              <a:rPr lang="en-US" dirty="0"/>
              <a:t>, A., &amp; </a:t>
            </a:r>
            <a:r>
              <a:rPr lang="en-US" dirty="0" err="1"/>
              <a:t>Marocco</a:t>
            </a:r>
            <a:r>
              <a:rPr lang="en-US" dirty="0"/>
              <a:t>, D. (2015). Emergence of leadership in a group of autonomous robots. </a:t>
            </a:r>
            <a:r>
              <a:rPr lang="en-US" i="1" dirty="0" err="1"/>
              <a:t>PloS</a:t>
            </a:r>
            <a:r>
              <a:rPr lang="en-US" i="1" dirty="0"/>
              <a:t> one</a:t>
            </a:r>
            <a:r>
              <a:rPr lang="en-US" dirty="0"/>
              <a:t>, </a:t>
            </a:r>
            <a:r>
              <a:rPr lang="en-US" i="1" dirty="0"/>
              <a:t>10</a:t>
            </a:r>
            <a:r>
              <a:rPr lang="en-US" dirty="0"/>
              <a:t>(9), e0137234.</a:t>
            </a:r>
          </a:p>
          <a:p>
            <a:endParaRPr lang="en-US" dirty="0"/>
          </a:p>
          <a:p>
            <a:r>
              <a:rPr lang="en-US" dirty="0" err="1"/>
              <a:t>Bengio</a:t>
            </a:r>
            <a:r>
              <a:rPr lang="en-US" dirty="0"/>
              <a:t>, Y. (2009). Learning deep architectures for AI. </a:t>
            </a:r>
            <a:r>
              <a:rPr lang="en-US" i="1" dirty="0"/>
              <a:t>Foundations and trends® in Machine Learning</a:t>
            </a:r>
            <a:r>
              <a:rPr lang="en-US" dirty="0"/>
              <a:t>, </a:t>
            </a:r>
            <a:r>
              <a:rPr lang="en-US" i="1" dirty="0"/>
              <a:t>2</a:t>
            </a:r>
            <a:r>
              <a:rPr lang="en-US" dirty="0"/>
              <a:t>(1), 1-127.</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43570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1621613" y="312591"/>
            <a:ext cx="8805167" cy="584775"/>
          </a:xfrm>
          <a:prstGeom prst="rect">
            <a:avLst/>
          </a:prstGeom>
          <a:noFill/>
        </p:spPr>
        <p:txBody>
          <a:bodyPr wrap="none" rtlCol="0">
            <a:spAutoFit/>
          </a:bodyPr>
          <a:lstStyle/>
          <a:p>
            <a:r>
              <a:rPr lang="en-GB" sz="3200" b="1">
                <a:latin typeface="+mj-lt"/>
                <a:ea typeface="+mj-ea"/>
                <a:cs typeface="+mj-cs"/>
              </a:rPr>
              <a:t>Programmazione Tradizionale vs </a:t>
            </a:r>
            <a:r>
              <a:rPr lang="en-GB" sz="3200" b="1" dirty="0">
                <a:latin typeface="+mj-lt"/>
                <a:ea typeface="+mj-ea"/>
                <a:cs typeface="+mj-cs"/>
              </a:rPr>
              <a:t>Machine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778624" y="897366"/>
            <a:ext cx="10938510" cy="2031325"/>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Tradizionalmente, l’ingegneria del software combina le regole create dall’uomo con i dato al fine di creare delle risposte ad un problema specific. Invece il Machine Learning usa i dati e le risposte per scoprire le regole sottostanti ad un determinate problema.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Per apprendere le regole che governano un fenomeno, le machine devono attraversare un processo di apprendimenti, provando differenti regole e cercando di capire come esse performano. Ecco perchè esso viene conosciuto come Machine </a:t>
            </a:r>
            <a:r>
              <a:rPr lang="en-GB" dirty="0">
                <a:latin typeface="Tahoma" panose="020B0604030504040204" pitchFamily="34" charset="0"/>
                <a:ea typeface="Tahoma" panose="020B0604030504040204" pitchFamily="34" charset="0"/>
                <a:cs typeface="Tahoma" panose="020B0604030504040204" pitchFamily="34" charset="0"/>
              </a:rPr>
              <a:t>Learning.</a:t>
            </a:r>
          </a:p>
        </p:txBody>
      </p:sp>
      <p:pic>
        <p:nvPicPr>
          <p:cNvPr id="4" name="Picture 9">
            <a:extLst>
              <a:ext uri="{FF2B5EF4-FFF2-40B4-BE49-F238E27FC236}">
                <a16:creationId xmlns:a16="http://schemas.microsoft.com/office/drawing/2014/main" id="{88A20674-A876-B14F-A60C-F5C880F7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2244" y="3286309"/>
            <a:ext cx="3592174" cy="2768967"/>
          </a:xfrm>
          <a:prstGeom prst="rect">
            <a:avLst/>
          </a:prstGeom>
        </p:spPr>
      </p:pic>
      <p:pic>
        <p:nvPicPr>
          <p:cNvPr id="5" name="Picture 11">
            <a:extLst>
              <a:ext uri="{FF2B5EF4-FFF2-40B4-BE49-F238E27FC236}">
                <a16:creationId xmlns:a16="http://schemas.microsoft.com/office/drawing/2014/main" id="{6F405438-6DC9-E94E-BE3E-1D5E33871D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0682" y="3269691"/>
            <a:ext cx="3648089" cy="2693047"/>
          </a:xfrm>
          <a:prstGeom prst="rect">
            <a:avLst/>
          </a:prstGeom>
        </p:spPr>
      </p:pic>
      <p:sp>
        <p:nvSpPr>
          <p:cNvPr id="6" name="TextBox 12">
            <a:extLst>
              <a:ext uri="{FF2B5EF4-FFF2-40B4-BE49-F238E27FC236}">
                <a16:creationId xmlns:a16="http://schemas.microsoft.com/office/drawing/2014/main" id="{0AE651D1-34EE-4743-B4C2-D016F65BDD07}"/>
              </a:ext>
            </a:extLst>
          </p:cNvPr>
          <p:cNvSpPr txBox="1"/>
          <p:nvPr/>
        </p:nvSpPr>
        <p:spPr>
          <a:xfrm>
            <a:off x="5903875" y="3847534"/>
            <a:ext cx="688009" cy="553998"/>
          </a:xfrm>
          <a:prstGeom prst="rect">
            <a:avLst/>
          </a:prstGeom>
          <a:noFill/>
        </p:spPr>
        <p:txBody>
          <a:bodyPr wrap="none" rtlCol="0">
            <a:spAutoFit/>
          </a:bodyPr>
          <a:lstStyle/>
          <a:p>
            <a:r>
              <a:rPr lang="en-GB" sz="3000" b="1" dirty="0">
                <a:latin typeface="Tahoma" panose="020B0604030504040204" pitchFamily="34" charset="0"/>
                <a:ea typeface="Tahoma" panose="020B0604030504040204" pitchFamily="34" charset="0"/>
                <a:cs typeface="Tahoma" panose="020B0604030504040204" pitchFamily="34" charset="0"/>
              </a:rPr>
              <a:t>VS</a:t>
            </a:r>
          </a:p>
        </p:txBody>
      </p:sp>
    </p:spTree>
    <p:extLst>
      <p:ext uri="{BB962C8B-B14F-4D97-AF65-F5344CB8AC3E}">
        <p14:creationId xmlns:p14="http://schemas.microsoft.com/office/powerpoint/2010/main" val="39126764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olo 1">
            <a:extLst>
              <a:ext uri="{FF2B5EF4-FFF2-40B4-BE49-F238E27FC236}">
                <a16:creationId xmlns:a16="http://schemas.microsoft.com/office/drawing/2014/main" id="{08B8BC86-E7B4-4F4F-B52E-2642B6C18DD0}"/>
              </a:ext>
            </a:extLst>
          </p:cNvPr>
          <p:cNvSpPr txBox="1">
            <a:spLocks/>
          </p:cNvSpPr>
          <p:nvPr/>
        </p:nvSpPr>
        <p:spPr>
          <a:xfrm>
            <a:off x="304221" y="866204"/>
            <a:ext cx="4360057" cy="513803"/>
          </a:xfrm>
          <a:prstGeom prst="rect">
            <a:avLst/>
          </a:prstGeom>
        </p:spPr>
        <p:txBody>
          <a:bodyP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dirty="0"/>
              <a:t>Francesco </a:t>
            </a:r>
            <a:r>
              <a:rPr lang="it-IT" b="1" dirty="0"/>
              <a:t>Pugliese</a:t>
            </a:r>
          </a:p>
        </p:txBody>
      </p:sp>
      <p:cxnSp>
        <p:nvCxnSpPr>
          <p:cNvPr id="31" name="Connettore diritto 30">
            <a:extLst>
              <a:ext uri="{FF2B5EF4-FFF2-40B4-BE49-F238E27FC236}">
                <a16:creationId xmlns:a16="http://schemas.microsoft.com/office/drawing/2014/main" id="{A13E1488-69E9-4935-961A-90E9EA9453E7}"/>
              </a:ext>
            </a:extLst>
          </p:cNvPr>
          <p:cNvCxnSpPr>
            <a:cxnSpLocks/>
          </p:cNvCxnSpPr>
          <p:nvPr/>
        </p:nvCxnSpPr>
        <p:spPr>
          <a:xfrm>
            <a:off x="0" y="6065240"/>
            <a:ext cx="12192000" cy="0"/>
          </a:xfrm>
          <a:prstGeom prst="line">
            <a:avLst/>
          </a:prstGeom>
          <a:ln w="38100">
            <a:solidFill>
              <a:srgbClr val="BE2B3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5363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100696" y="288025"/>
            <a:ext cx="6830909" cy="584775"/>
          </a:xfrm>
          <a:prstGeom prst="rect">
            <a:avLst/>
          </a:prstGeom>
          <a:noFill/>
        </p:spPr>
        <p:txBody>
          <a:bodyPr wrap="none" rtlCol="0">
            <a:spAutoFit/>
          </a:bodyPr>
          <a:lstStyle/>
          <a:p>
            <a:r>
              <a:rPr lang="en-GB" sz="3200" b="1">
                <a:latin typeface="+mj-lt"/>
                <a:ea typeface="+mj-ea"/>
                <a:cs typeface="+mj-cs"/>
              </a:rPr>
              <a:t>Una breve storia del Machine </a:t>
            </a:r>
            <a:r>
              <a:rPr lang="en-GB" sz="3200" b="1" dirty="0">
                <a:latin typeface="+mj-lt"/>
                <a:ea typeface="+mj-ea"/>
                <a:cs typeface="+mj-cs"/>
              </a:rPr>
              <a:t>Learning</a:t>
            </a:r>
          </a:p>
        </p:txBody>
      </p:sp>
      <p:pic>
        <p:nvPicPr>
          <p:cNvPr id="3" name="Picture 4">
            <a:extLst>
              <a:ext uri="{FF2B5EF4-FFF2-40B4-BE49-F238E27FC236}">
                <a16:creationId xmlns:a16="http://schemas.microsoft.com/office/drawing/2014/main" id="{69F928EB-4403-CF4B-A975-89DA5D66F9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1660" y="930593"/>
            <a:ext cx="7531559" cy="4720636"/>
          </a:xfrm>
          <a:prstGeom prst="rect">
            <a:avLst/>
          </a:prstGeom>
        </p:spPr>
      </p:pic>
    </p:spTree>
    <p:extLst>
      <p:ext uri="{BB962C8B-B14F-4D97-AF65-F5344CB8AC3E}">
        <p14:creationId xmlns:p14="http://schemas.microsoft.com/office/powerpoint/2010/main" val="1341465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94948" y="369911"/>
            <a:ext cx="4350871" cy="584775"/>
          </a:xfrm>
          <a:prstGeom prst="rect">
            <a:avLst/>
          </a:prstGeom>
          <a:noFill/>
        </p:spPr>
        <p:txBody>
          <a:bodyPr wrap="none" rtlCol="0">
            <a:spAutoFit/>
          </a:bodyPr>
          <a:lstStyle/>
          <a:p>
            <a:r>
              <a:rPr lang="en-GB" sz="3200" b="1">
                <a:latin typeface="+mj-lt"/>
                <a:ea typeface="+mj-ea"/>
                <a:cs typeface="+mj-cs"/>
              </a:rPr>
              <a:t>Tipi di Machine Learning</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975995" y="1212691"/>
            <a:ext cx="10938510" cy="5909310"/>
          </a:xfrm>
          <a:prstGeom prst="rect">
            <a:avLst/>
          </a:prstGeom>
          <a:noFill/>
        </p:spPr>
        <p:txBody>
          <a:bodyPr wrap="square" rtlCol="0">
            <a:spAutoFit/>
          </a:bodyPr>
          <a:lstStyle/>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Esistono 4 tipi di Machine Learning ampoa,emte riconosciuti: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Supervised learning</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Unsupervised learning</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Semi-supervised learning </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Reinforcement learning</a:t>
            </a: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Ciascuna forma di Machine Learning presenta diversi approcci, ma tutti seguono lo stesso processo e la stessa teoria sottostante.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a:t>
            </a:r>
            <a:r>
              <a:rPr lang="en-GB" b="1">
                <a:latin typeface="Tahoma" panose="020B0604030504040204" pitchFamily="34" charset="0"/>
                <a:ea typeface="Tahoma" panose="020B0604030504040204" pitchFamily="34" charset="0"/>
                <a:cs typeface="Tahoma" panose="020B0604030504040204" pitchFamily="34" charset="0"/>
              </a:rPr>
              <a:t>No </a:t>
            </a:r>
            <a:r>
              <a:rPr lang="en-GB" b="1" dirty="0">
                <a:latin typeface="Tahoma" panose="020B0604030504040204" pitchFamily="34" charset="0"/>
                <a:ea typeface="Tahoma" panose="020B0604030504040204" pitchFamily="34" charset="0"/>
                <a:cs typeface="Tahoma" panose="020B0604030504040204" pitchFamily="34" charset="0"/>
              </a:rPr>
              <a:t>Free Lunch </a:t>
            </a:r>
            <a:r>
              <a:rPr lang="en-GB" b="1">
                <a:latin typeface="Tahoma" panose="020B0604030504040204" pitchFamily="34" charset="0"/>
                <a:ea typeface="Tahoma" panose="020B0604030504040204" pitchFamily="34" charset="0"/>
                <a:cs typeface="Tahoma" panose="020B0604030504040204" pitchFamily="34" charset="0"/>
              </a:rPr>
              <a:t>theorem</a:t>
            </a:r>
            <a:r>
              <a:rPr lang="en-GB">
                <a:latin typeface="Tahoma" panose="020B0604030504040204" pitchFamily="34" charset="0"/>
                <a:ea typeface="Tahoma" panose="020B0604030504040204" pitchFamily="34" charset="0"/>
                <a:cs typeface="Tahoma" panose="020B0604030504040204" pitchFamily="34" charset="0"/>
              </a:rPr>
              <a:t> è famoso nel Machine Learning. Questo teorema afferma che non esiste un singolo algoritmo che lavora bene per tutti i tipi di task. Ciascun task che cerchi di risolvere ha le sue proprie idiosincrasie, ovvero le proprie specificità ed avversità a determinati modelli del Machine </a:t>
            </a:r>
            <a:r>
              <a:rPr lang="en-GB" dirty="0">
                <a:latin typeface="Tahoma" panose="020B0604030504040204" pitchFamily="34" charset="0"/>
                <a:ea typeface="Tahoma" panose="020B0604030504040204" pitchFamily="34" charset="0"/>
                <a:cs typeface="Tahoma" panose="020B0604030504040204" pitchFamily="34" charset="0"/>
              </a:rPr>
              <a:t>Learning</a:t>
            </a:r>
            <a:r>
              <a:rPr lang="en-GB">
                <a:latin typeface="Tahoma" panose="020B0604030504040204" pitchFamily="34" charset="0"/>
                <a:ea typeface="Tahoma" panose="020B0604030504040204" pitchFamily="34" charset="0"/>
                <a:cs typeface="Tahoma" panose="020B0604030504040204" pitchFamily="34" charset="0"/>
              </a:rPr>
              <a:t>. Quindi, ci sono molti algoritmi e approcci che si adattano a ciascun specificità e stranezza di un singolo problema.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a:lnSpc>
                <a:spcPct val="150000"/>
              </a:lnSpc>
            </a:pPr>
            <a:r>
              <a:rPr lang="en-GB"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901800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94948" y="369911"/>
            <a:ext cx="4328814" cy="584775"/>
          </a:xfrm>
          <a:prstGeom prst="rect">
            <a:avLst/>
          </a:prstGeom>
          <a:noFill/>
        </p:spPr>
        <p:txBody>
          <a:bodyPr wrap="none" rtlCol="0">
            <a:spAutoFit/>
          </a:bodyPr>
          <a:lstStyle/>
          <a:p>
            <a:r>
              <a:rPr lang="en-GB" sz="3200" b="1">
                <a:latin typeface="+mj-lt"/>
                <a:ea typeface="+mj-ea"/>
                <a:cs typeface="+mj-cs"/>
              </a:rPr>
              <a:t>No Free Lunch Theorem </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590100" y="1212691"/>
            <a:ext cx="10938510" cy="4247317"/>
          </a:xfrm>
          <a:prstGeom prst="rect">
            <a:avLst/>
          </a:prstGeom>
          <a:noFill/>
        </p:spPr>
        <p:txBody>
          <a:bodyPr wrap="square" rtlCol="0">
            <a:spAutoFit/>
          </a:bodyPr>
          <a:lstStyle/>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a:t>
            </a:r>
            <a:r>
              <a:rPr lang="en-GB" b="1">
                <a:latin typeface="Tahoma" panose="020B0604030504040204" pitchFamily="34" charset="0"/>
                <a:ea typeface="Tahoma" panose="020B0604030504040204" pitchFamily="34" charset="0"/>
                <a:cs typeface="Tahoma" panose="020B0604030504040204" pitchFamily="34" charset="0"/>
              </a:rPr>
              <a:t>No Free Lunch Theorem (NFL o NFLT) </a:t>
            </a:r>
            <a:r>
              <a:rPr lang="en-GB">
                <a:latin typeface="Tahoma" panose="020B0604030504040204" pitchFamily="34" charset="0"/>
                <a:ea typeface="Tahoma" panose="020B0604030504040204" pitchFamily="34" charset="0"/>
                <a:cs typeface="Tahoma" panose="020B0604030504040204" pitchFamily="34" charset="0"/>
              </a:rPr>
              <a:t>è spesso utilizzato nel campo dell’ottimizzazione e del Machine Learning, ed afferma che tutti gli algoritmi di ottimizzazione performano ugualmente bene quando è calcolata la media delle loro performance su tutti i possibili problemi che possono esistere.  </a:t>
            </a: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Questo implica che non esiste il miglior algoritmo di ottimizzazione i assoluto. E quindi che non esiste il miglior algoritmo di Machine Learning in assoluto per i problem di modellazione predittiva come la classificazione o la regression. </a:t>
            </a: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Dunque su tutto lo spazio di tutti i possibili problemi, ogni tecnica di ottimizzazione performerà mediamente bene come ogni altra tecnica (inclusa la Random Search), e quindi la prima implicazione è che sia per problemi di ottimizzazione statica e dipendente dal tempo la performance media di ogni possibile coppia di algoritmi attraverso tutti i problemi è esattamente identica.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458255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705508" y="365804"/>
            <a:ext cx="4350871" cy="584775"/>
          </a:xfrm>
          <a:prstGeom prst="rect">
            <a:avLst/>
          </a:prstGeom>
          <a:noFill/>
        </p:spPr>
        <p:txBody>
          <a:bodyPr wrap="none" rtlCol="0">
            <a:spAutoFit/>
          </a:bodyPr>
          <a:lstStyle/>
          <a:p>
            <a:r>
              <a:rPr lang="en-GB" sz="3200" b="1">
                <a:latin typeface="+mj-lt"/>
                <a:ea typeface="+mj-ea"/>
                <a:cs typeface="+mj-cs"/>
              </a:rPr>
              <a:t>Tipi di Machine </a:t>
            </a:r>
            <a:r>
              <a:rPr lang="en-GB" sz="3200" b="1" dirty="0">
                <a:latin typeface="+mj-lt"/>
                <a:ea typeface="+mj-ea"/>
                <a:cs typeface="+mj-cs"/>
              </a:rPr>
              <a:t>Learning</a:t>
            </a:r>
          </a:p>
        </p:txBody>
      </p:sp>
      <p:pic>
        <p:nvPicPr>
          <p:cNvPr id="3" name="Picture 4">
            <a:extLst>
              <a:ext uri="{FF2B5EF4-FFF2-40B4-BE49-F238E27FC236}">
                <a16:creationId xmlns:a16="http://schemas.microsoft.com/office/drawing/2014/main" id="{30166FF1-767A-C94D-89C8-38B4E2C32D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8433" y="1532454"/>
            <a:ext cx="5490029" cy="3925371"/>
          </a:xfrm>
          <a:prstGeom prst="rect">
            <a:avLst/>
          </a:prstGeom>
        </p:spPr>
      </p:pic>
    </p:spTree>
    <p:extLst>
      <p:ext uri="{BB962C8B-B14F-4D97-AF65-F5344CB8AC3E}">
        <p14:creationId xmlns:p14="http://schemas.microsoft.com/office/powerpoint/2010/main" val="3764485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010370" y="247080"/>
            <a:ext cx="3541739" cy="584775"/>
          </a:xfrm>
          <a:prstGeom prst="rect">
            <a:avLst/>
          </a:prstGeom>
          <a:noFill/>
        </p:spPr>
        <p:txBody>
          <a:bodyPr wrap="none" rtlCol="0">
            <a:spAutoFit/>
          </a:bodyPr>
          <a:lstStyle/>
          <a:p>
            <a:r>
              <a:rPr lang="en-GB" sz="3200" b="1" dirty="0">
                <a:latin typeface="+mj-lt"/>
                <a:ea typeface="+mj-ea"/>
                <a:cs typeface="+mj-cs"/>
              </a:rPr>
              <a:t>Supervised learning</a:t>
            </a:r>
          </a:p>
        </p:txBody>
      </p:sp>
      <p:pic>
        <p:nvPicPr>
          <p:cNvPr id="3" name="Picture 6">
            <a:extLst>
              <a:ext uri="{FF2B5EF4-FFF2-40B4-BE49-F238E27FC236}">
                <a16:creationId xmlns:a16="http://schemas.microsoft.com/office/drawing/2014/main" id="{0711889C-2CF7-184D-A328-BCE53DD85B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6327" y="1172131"/>
            <a:ext cx="8049826" cy="4350921"/>
          </a:xfrm>
          <a:prstGeom prst="rect">
            <a:avLst/>
          </a:prstGeom>
        </p:spPr>
      </p:pic>
    </p:spTree>
    <p:extLst>
      <p:ext uri="{BB962C8B-B14F-4D97-AF65-F5344CB8AC3E}">
        <p14:creationId xmlns:p14="http://schemas.microsoft.com/office/powerpoint/2010/main" val="1772860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482681" y="301672"/>
            <a:ext cx="3541739" cy="584775"/>
          </a:xfrm>
          <a:prstGeom prst="rect">
            <a:avLst/>
          </a:prstGeom>
          <a:noFill/>
        </p:spPr>
        <p:txBody>
          <a:bodyPr wrap="none" rtlCol="0">
            <a:spAutoFit/>
          </a:bodyPr>
          <a:lstStyle/>
          <a:p>
            <a:r>
              <a:rPr lang="en-GB" sz="3200" b="1" dirty="0">
                <a:latin typeface="+mj-lt"/>
                <a:ea typeface="+mj-ea"/>
                <a:cs typeface="+mj-cs"/>
              </a:rPr>
              <a:t>Supervised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4524315"/>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Nel </a:t>
            </a:r>
            <a:r>
              <a:rPr lang="en-GB" b="1">
                <a:latin typeface="Tahoma" panose="020B0604030504040204" pitchFamily="34" charset="0"/>
                <a:ea typeface="Tahoma" panose="020B0604030504040204" pitchFamily="34" charset="0"/>
                <a:cs typeface="Tahoma" panose="020B0604030504040204" pitchFamily="34" charset="0"/>
              </a:rPr>
              <a:t>Supervised Learning</a:t>
            </a:r>
            <a:r>
              <a:rPr lang="en-GB">
                <a:latin typeface="Tahoma" panose="020B0604030504040204" pitchFamily="34" charset="0"/>
                <a:ea typeface="Tahoma" panose="020B0604030504040204" pitchFamily="34" charset="0"/>
                <a:cs typeface="Tahoma" panose="020B0604030504040204" pitchFamily="34" charset="0"/>
              </a:rPr>
              <a:t>, l'obiettivo è apprendere le regole di </a:t>
            </a:r>
            <a:r>
              <a:rPr lang="en-GB" b="1">
                <a:latin typeface="Tahoma" panose="020B0604030504040204" pitchFamily="34" charset="0"/>
                <a:ea typeface="Tahoma" panose="020B0604030504040204" pitchFamily="34" charset="0"/>
                <a:cs typeface="Tahoma" panose="020B0604030504040204" pitchFamily="34" charset="0"/>
              </a:rPr>
              <a:t>mapping</a:t>
            </a:r>
            <a:r>
              <a:rPr lang="en-GB">
                <a:latin typeface="Tahoma" panose="020B0604030504040204" pitchFamily="34" charset="0"/>
                <a:ea typeface="Tahoma" panose="020B0604030504040204" pitchFamily="34" charset="0"/>
                <a:cs typeface="Tahoma" panose="020B0604030504040204" pitchFamily="34" charset="0"/>
              </a:rPr>
              <a:t> (rules) tra un insieme di input ed un insieme di outputs</a:t>
            </a:r>
            <a:r>
              <a:rPr lang="en-GB"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Per esempio, gli input potrebbero essere </a:t>
            </a:r>
            <a:r>
              <a:rPr lang="en-GB" b="1">
                <a:latin typeface="Tahoma" panose="020B0604030504040204" pitchFamily="34" charset="0"/>
                <a:ea typeface="Tahoma" panose="020B0604030504040204" pitchFamily="34" charset="0"/>
                <a:cs typeface="Tahoma" panose="020B0604030504040204" pitchFamily="34" charset="0"/>
              </a:rPr>
              <a:t>previsione del tempo, </a:t>
            </a:r>
            <a:r>
              <a:rPr lang="en-GB">
                <a:latin typeface="Tahoma" panose="020B0604030504040204" pitchFamily="34" charset="0"/>
                <a:ea typeface="Tahoma" panose="020B0604030504040204" pitchFamily="34" charset="0"/>
                <a:cs typeface="Tahoma" panose="020B0604030504040204" pitchFamily="34" charset="0"/>
              </a:rPr>
              <a:t>e gli output potrebbero essere il </a:t>
            </a:r>
            <a:r>
              <a:rPr lang="en-GB" b="1">
                <a:latin typeface="Tahoma" panose="020B0604030504040204" pitchFamily="34" charset="0"/>
                <a:ea typeface="Tahoma" panose="020B0604030504040204" pitchFamily="34" charset="0"/>
                <a:cs typeface="Tahoma" panose="020B0604030504040204" pitchFamily="34" charset="0"/>
              </a:rPr>
              <a:t>numero di turisti </a:t>
            </a:r>
            <a:r>
              <a:rPr lang="en-GB">
                <a:latin typeface="Tahoma" panose="020B0604030504040204" pitchFamily="34" charset="0"/>
                <a:ea typeface="Tahoma" panose="020B0604030504040204" pitchFamily="34" charset="0"/>
                <a:cs typeface="Tahoma" panose="020B0604030504040204" pitchFamily="34" charset="0"/>
              </a:rPr>
              <a:t>presso una spiaggia.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L'obiettivo dell'</a:t>
            </a:r>
            <a:r>
              <a:rPr lang="en-GB" b="1">
                <a:latin typeface="Tahoma" panose="020B0604030504040204" pitchFamily="34" charset="0"/>
                <a:ea typeface="Tahoma" panose="020B0604030504040204" pitchFamily="34" charset="0"/>
                <a:cs typeface="Tahoma" panose="020B0604030504040204" pitchFamily="34" charset="0"/>
              </a:rPr>
              <a:t>Apprendimento Supervisionato</a:t>
            </a:r>
            <a:r>
              <a:rPr lang="en-GB">
                <a:latin typeface="Tahoma" panose="020B0604030504040204" pitchFamily="34" charset="0"/>
                <a:ea typeface="Tahoma" panose="020B0604030504040204" pitchFamily="34" charset="0"/>
                <a:cs typeface="Tahoma" panose="020B0604030504040204" pitchFamily="34" charset="0"/>
              </a:rPr>
              <a:t> è imparare il mapping che descrive le relazioni tra temperature e numero dei turisti.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Un esempio di dati etichettati di input e output viene fornito durante il processo di apprendimento per insegnare al modello come comportarsi in corrispondeza di determinati input, da qui, "</a:t>
            </a:r>
            <a:r>
              <a:rPr lang="en-GB" b="1">
                <a:latin typeface="Tahoma" panose="020B0604030504040204" pitchFamily="34" charset="0"/>
                <a:ea typeface="Tahoma" panose="020B0604030504040204" pitchFamily="34" charset="0"/>
                <a:cs typeface="Tahoma" panose="020B0604030504040204" pitchFamily="34" charset="0"/>
              </a:rPr>
              <a:t>apprendimento con supervisione".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Nel caso della spiaggia per esempio, nuovi input potrebbero essere alimentati nell'algoritmo di Machine Learning che riguardano la previsione della temperatire il quale fornirà una predizione futura del numero dei visitatori.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69967784"/>
      </p:ext>
    </p:extLst>
  </p:cSld>
  <p:clrMapOvr>
    <a:masterClrMapping/>
  </p:clrMapOvr>
</p:sld>
</file>

<file path=ppt/theme/theme1.xml><?xml version="1.0" encoding="utf-8"?>
<a:theme xmlns:a="http://schemas.openxmlformats.org/drawingml/2006/main" name="Tema di Office">
  <a:themeElements>
    <a:clrScheme name="Rosso arancion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documentManagement/>
</p:properties>
</file>

<file path=customXml/item2.xml><?xml version="1.0" encoding="utf-8"?>
<ct:contentTypeSchema xmlns:ct="http://schemas.microsoft.com/office/2006/metadata/contentType" xmlns:ma="http://schemas.microsoft.com/office/2006/metadata/properties/metaAttributes" ct:_="" ma:_="" ma:contentTypeName="Documento" ma:contentTypeID="0x010100D59AA7B1EEB91B49BDA580C4A4C6D46B" ma:contentTypeVersion="4" ma:contentTypeDescription="Creare un nuovo documento." ma:contentTypeScope="" ma:versionID="1c7429397e9129b6e0cee0ba9d9038cb">
  <xsd:schema xmlns:xsd="http://www.w3.org/2001/XMLSchema" xmlns:xs="http://www.w3.org/2001/XMLSchema" xmlns:p="http://schemas.microsoft.com/office/2006/metadata/properties" xmlns:ns2="1e475dfc-3d4a-46c5-a2ac-568144320222" targetNamespace="http://schemas.microsoft.com/office/2006/metadata/properties" ma:root="true" ma:fieldsID="655e5aa5f7be57bdfc6bb072097a8d5f" ns2:_="">
    <xsd:import namespace="1e475dfc-3d4a-46c5-a2ac-56814432022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e475dfc-3d4a-46c5-a2ac-56814432022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8A2C04F-A6DE-474E-B793-98950937E97B}">
  <ds:schemaRefs>
    <ds:schemaRef ds:uri="1e475dfc-3d4a-46c5-a2ac-568144320222"/>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D2960DC5-AFCC-4BE4-AE9C-D942D1B970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e475dfc-3d4a-46c5-a2ac-56814432022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2DBE0C8-6FF6-4F0A-A3D8-1DEE800BF74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1688</TotalTime>
  <Words>3309</Words>
  <Application>Microsoft Office PowerPoint</Application>
  <PresentationFormat>Widescreen</PresentationFormat>
  <Paragraphs>181</Paragraphs>
  <Slides>30</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30</vt:i4>
      </vt:variant>
    </vt:vector>
  </HeadingPairs>
  <TitlesOfParts>
    <vt:vector size="35" baseType="lpstr">
      <vt:lpstr>Arial</vt:lpstr>
      <vt:lpstr>Calibri</vt:lpstr>
      <vt:lpstr>Tahoma</vt:lpstr>
      <vt:lpstr>Wingdings</vt:lpstr>
      <vt:lpstr>Tema di Office</vt:lpstr>
      <vt:lpstr>Introduction to  Machine Learning </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References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Simona Piacenti (Comedata)</dc:creator>
  <cp:lastModifiedBy>Francesco Pugliese</cp:lastModifiedBy>
  <cp:revision>164</cp:revision>
  <dcterms:created xsi:type="dcterms:W3CDTF">2017-05-11T07:56:24Z</dcterms:created>
  <dcterms:modified xsi:type="dcterms:W3CDTF">2022-07-08T19:19:40Z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0x010100D59AA7B1EEB91B49BDA580C4A4C6D46B</vt:lpwstr>
  </property>
</Properties>
</file>

<file path=docProps/thumbnail.jpeg>
</file>